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35" d="100"/>
          <a:sy n="35" d="100"/>
        </p:scale>
        <p:origin x="72" y="2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1954-FAEF-44EB-80C2-B2F8EFF32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3D0369-44EB-47C9-8CF4-645DECD58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59D41-1BCB-4BE5-BEBF-B17AC10294D8}"/>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5" name="Footer Placeholder 4">
            <a:extLst>
              <a:ext uri="{FF2B5EF4-FFF2-40B4-BE49-F238E27FC236}">
                <a16:creationId xmlns:a16="http://schemas.microsoft.com/office/drawing/2014/main" id="{256BB41F-4183-440A-A475-7F20AB49B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CBFAB-8739-4D13-A963-371A993C75FB}"/>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36492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01A3-F22C-4FEC-9B36-75A88370C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20D1A-DFF4-4A6E-BC37-84C1655148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090A1-FF45-4E5C-91BF-E43593536106}"/>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5" name="Footer Placeholder 4">
            <a:extLst>
              <a:ext uri="{FF2B5EF4-FFF2-40B4-BE49-F238E27FC236}">
                <a16:creationId xmlns:a16="http://schemas.microsoft.com/office/drawing/2014/main" id="{81ACF224-E204-423F-94D2-A5672A000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BB064-E1FB-4730-AD9C-2474ED5D1705}"/>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71277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B2732-BDA4-4D78-8E6E-B990AF9D96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24B961-1612-4927-B9FC-D0CFAE26E3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21113-8EFA-461B-ADE9-0BC9D5F5689C}"/>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5" name="Footer Placeholder 4">
            <a:extLst>
              <a:ext uri="{FF2B5EF4-FFF2-40B4-BE49-F238E27FC236}">
                <a16:creationId xmlns:a16="http://schemas.microsoft.com/office/drawing/2014/main" id="{5F235D8E-D5A0-44C2-8F33-0B9981C7E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1D368-E3FF-4E20-B7D0-9EB8E1BCEAD7}"/>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359135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765A-FD84-42A0-A73D-14B2695239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964B3-251D-4CF2-97A0-1E5397668B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D1BB9-9E78-419D-8C2E-D674BE30C312}"/>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5" name="Footer Placeholder 4">
            <a:extLst>
              <a:ext uri="{FF2B5EF4-FFF2-40B4-BE49-F238E27FC236}">
                <a16:creationId xmlns:a16="http://schemas.microsoft.com/office/drawing/2014/main" id="{6A93F735-CEEF-43CA-96BF-3F9B0F0FC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A00A3-EF8B-4BA3-87AD-F72FBC6BAAA1}"/>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393982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D0AF-E34A-4F8F-BE69-96F43996F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DB071-016D-4A0A-9697-C65E2C14B7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5B29A0-A3BC-486F-BA36-BE85B96B52A6}"/>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5" name="Footer Placeholder 4">
            <a:extLst>
              <a:ext uri="{FF2B5EF4-FFF2-40B4-BE49-F238E27FC236}">
                <a16:creationId xmlns:a16="http://schemas.microsoft.com/office/drawing/2014/main" id="{9469143A-B64E-49D3-85BE-9B59396CC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74DC7-7EA0-4743-85CD-56F35AB8CF02}"/>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207682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D1C7-BD41-44E2-9120-ACDE407084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F396-E754-494E-B2EB-B7D25B17CC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C1991-7F2B-4ADA-82F2-CE5F7C5F55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22BB08-F680-4615-A31E-C1251899F06F}"/>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6" name="Footer Placeholder 5">
            <a:extLst>
              <a:ext uri="{FF2B5EF4-FFF2-40B4-BE49-F238E27FC236}">
                <a16:creationId xmlns:a16="http://schemas.microsoft.com/office/drawing/2014/main" id="{59DC0EBE-4FAF-43E8-AD12-0A8685A14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1D62E-5017-47EA-AC19-89A342542E72}"/>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397693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DAEB-2A39-4AB3-A947-2A01AD9762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E25F90-3418-42EE-A414-63B872DD6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DFEA7A-3D2A-4286-AC1C-5C916ECDF0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97731C-0043-40AB-99DA-1D3BA655E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3D1998-074F-4719-902C-912A0EA96B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8BB86-C643-4596-9C87-3A9C1ABE3257}"/>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8" name="Footer Placeholder 7">
            <a:extLst>
              <a:ext uri="{FF2B5EF4-FFF2-40B4-BE49-F238E27FC236}">
                <a16:creationId xmlns:a16="http://schemas.microsoft.com/office/drawing/2014/main" id="{39F7F5AE-8997-4B96-B81A-B259EAC17C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EE7A4F-E783-43F7-828A-33BD6F72C403}"/>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57080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D7AC-16FB-4EEC-9FDE-9486551B7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0867-7065-4FA5-9116-F7E0C5029D68}"/>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4" name="Footer Placeholder 3">
            <a:extLst>
              <a:ext uri="{FF2B5EF4-FFF2-40B4-BE49-F238E27FC236}">
                <a16:creationId xmlns:a16="http://schemas.microsoft.com/office/drawing/2014/main" id="{BF60523D-4516-4117-AE3F-8DFFC3932B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FB73A6-177E-4CA3-BA6B-74C60B091721}"/>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275835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AD809-A217-40E6-B713-DADE26FD2599}"/>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3" name="Footer Placeholder 2">
            <a:extLst>
              <a:ext uri="{FF2B5EF4-FFF2-40B4-BE49-F238E27FC236}">
                <a16:creationId xmlns:a16="http://schemas.microsoft.com/office/drawing/2014/main" id="{03512B66-C63B-48AA-A342-DA6640F36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0BDAF-E9A9-4D94-B379-029CD589606A}"/>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10497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5579-BBD7-442C-9A70-C7F08CA29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4F4B99-AEFF-4FD4-AE11-5E02F8C5E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CBB23F-2695-44AA-84DB-2647D913E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20AE09-0722-4021-9729-ACE7458E032F}"/>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6" name="Footer Placeholder 5">
            <a:extLst>
              <a:ext uri="{FF2B5EF4-FFF2-40B4-BE49-F238E27FC236}">
                <a16:creationId xmlns:a16="http://schemas.microsoft.com/office/drawing/2014/main" id="{F173F5DF-EDBA-4AE8-8AB2-ED352E362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9A890-6B48-4686-89BE-2CB62E4ED817}"/>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331979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E65D-40CE-4582-AF02-DB6598772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39165D-6643-4D9D-9E0B-C70220887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DCBFF6-A6D6-4DF0-988A-49EC6400BB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DF34E0-7089-4770-B9A6-D76E8B121086}"/>
              </a:ext>
            </a:extLst>
          </p:cNvPr>
          <p:cNvSpPr>
            <a:spLocks noGrp="1"/>
          </p:cNvSpPr>
          <p:nvPr>
            <p:ph type="dt" sz="half" idx="10"/>
          </p:nvPr>
        </p:nvSpPr>
        <p:spPr/>
        <p:txBody>
          <a:bodyPr/>
          <a:lstStyle/>
          <a:p>
            <a:fld id="{782B676F-0DF6-41CF-8EDE-C5CC03B42395}" type="datetimeFigureOut">
              <a:rPr lang="en-US" smtClean="0"/>
              <a:t>2/21/2019</a:t>
            </a:fld>
            <a:endParaRPr lang="en-US"/>
          </a:p>
        </p:txBody>
      </p:sp>
      <p:sp>
        <p:nvSpPr>
          <p:cNvPr id="6" name="Footer Placeholder 5">
            <a:extLst>
              <a:ext uri="{FF2B5EF4-FFF2-40B4-BE49-F238E27FC236}">
                <a16:creationId xmlns:a16="http://schemas.microsoft.com/office/drawing/2014/main" id="{4F326380-6761-492A-ABE2-AF89E4C4F1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5D860-DE60-4A0F-8171-113CC9A0E229}"/>
              </a:ext>
            </a:extLst>
          </p:cNvPr>
          <p:cNvSpPr>
            <a:spLocks noGrp="1"/>
          </p:cNvSpPr>
          <p:nvPr>
            <p:ph type="sldNum" sz="quarter" idx="12"/>
          </p:nvPr>
        </p:nvSpPr>
        <p:spPr/>
        <p:txBody>
          <a:bodyPr/>
          <a:lstStyle/>
          <a:p>
            <a:fld id="{167BAB8A-E641-43B7-A5A0-D273833908F3}" type="slidenum">
              <a:rPr lang="en-US" smtClean="0"/>
              <a:t>‹#›</a:t>
            </a:fld>
            <a:endParaRPr lang="en-US"/>
          </a:p>
        </p:txBody>
      </p:sp>
    </p:spTree>
    <p:extLst>
      <p:ext uri="{BB962C8B-B14F-4D97-AF65-F5344CB8AC3E}">
        <p14:creationId xmlns:p14="http://schemas.microsoft.com/office/powerpoint/2010/main" val="10561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084E4D-C55E-4FB4-9D0C-781D18A9E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24C635-18A0-4857-B68D-53A576FF35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62643-796E-4E52-8BF1-CC73B6256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B676F-0DF6-41CF-8EDE-C5CC03B42395}" type="datetimeFigureOut">
              <a:rPr lang="en-US" smtClean="0"/>
              <a:t>2/21/2019</a:t>
            </a:fld>
            <a:endParaRPr lang="en-US"/>
          </a:p>
        </p:txBody>
      </p:sp>
      <p:sp>
        <p:nvSpPr>
          <p:cNvPr id="5" name="Footer Placeholder 4">
            <a:extLst>
              <a:ext uri="{FF2B5EF4-FFF2-40B4-BE49-F238E27FC236}">
                <a16:creationId xmlns:a16="http://schemas.microsoft.com/office/drawing/2014/main" id="{F257E856-98CD-4D24-9400-269933259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239B29-1D6D-496F-87DB-73D6E70CB7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BAB8A-E641-43B7-A5A0-D273833908F3}" type="slidenum">
              <a:rPr lang="en-US" smtClean="0"/>
              <a:t>‹#›</a:t>
            </a:fld>
            <a:endParaRPr lang="en-US"/>
          </a:p>
        </p:txBody>
      </p:sp>
    </p:spTree>
    <p:extLst>
      <p:ext uri="{BB962C8B-B14F-4D97-AF65-F5344CB8AC3E}">
        <p14:creationId xmlns:p14="http://schemas.microsoft.com/office/powerpoint/2010/main" val="404392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sv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3A8F1F-F8C9-4B0F-B409-31F7A2011549}"/>
              </a:ext>
            </a:extLst>
          </p:cNvPr>
          <p:cNvSpPr/>
          <p:nvPr/>
        </p:nvSpPr>
        <p:spPr>
          <a:xfrm>
            <a:off x="0" y="1723175"/>
            <a:ext cx="12192000" cy="1200329"/>
          </a:xfrm>
          <a:prstGeom prst="rect">
            <a:avLst/>
          </a:prstGeom>
          <a:noFill/>
        </p:spPr>
        <p:txBody>
          <a:bodyPr wrap="square" lIns="91440" tIns="45720" rIns="91440" bIns="45720">
            <a:spAutoFit/>
          </a:bodyPr>
          <a:lstStyle/>
          <a:p>
            <a:pPr algn="ctr"/>
            <a:r>
              <a:rPr lang="en-US" sz="7200" b="1" i="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NorthSTAR User Training</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Subtitle 2">
            <a:extLst>
              <a:ext uri="{FF2B5EF4-FFF2-40B4-BE49-F238E27FC236}">
                <a16:creationId xmlns:a16="http://schemas.microsoft.com/office/drawing/2014/main" id="{E8117295-F0EF-4386-B6AC-F8E4E82F720D}"/>
              </a:ext>
            </a:extLst>
          </p:cNvPr>
          <p:cNvSpPr>
            <a:spLocks noGrp="1"/>
          </p:cNvSpPr>
          <p:nvPr>
            <p:ph type="subTitle" idx="1"/>
          </p:nvPr>
        </p:nvSpPr>
        <p:spPr>
          <a:xfrm>
            <a:off x="1524000" y="3526404"/>
            <a:ext cx="9144000" cy="2375631"/>
          </a:xfrm>
        </p:spPr>
        <p:txBody>
          <a:bodyPr>
            <a:normAutofit fontScale="92500" lnSpcReduction="20000"/>
          </a:bodyPr>
          <a:lstStyle/>
          <a:p>
            <a:r>
              <a:rPr lang="en-US" sz="6000" b="1" dirty="0"/>
              <a:t>Module 2</a:t>
            </a:r>
          </a:p>
          <a:p>
            <a:r>
              <a:rPr lang="en-US" sz="6000" b="1" dirty="0"/>
              <a:t>Issue Bond</a:t>
            </a:r>
          </a:p>
          <a:p>
            <a:r>
              <a:rPr lang="en-US" sz="6000" b="1" dirty="0"/>
              <a:t>Internal User</a:t>
            </a:r>
          </a:p>
        </p:txBody>
      </p:sp>
    </p:spTree>
    <p:extLst>
      <p:ext uri="{BB962C8B-B14F-4D97-AF65-F5344CB8AC3E}">
        <p14:creationId xmlns:p14="http://schemas.microsoft.com/office/powerpoint/2010/main" val="62195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C3048-55D9-4C69-86F2-B3BCF09527AB}"/>
              </a:ext>
            </a:extLst>
          </p:cNvPr>
          <p:cNvPicPr>
            <a:picLocks noChangeAspect="1"/>
          </p:cNvPicPr>
          <p:nvPr/>
        </p:nvPicPr>
        <p:blipFill>
          <a:blip r:embed="rId2"/>
          <a:stretch>
            <a:fillRect/>
          </a:stretch>
        </p:blipFill>
        <p:spPr>
          <a:xfrm>
            <a:off x="1551941" y="1087395"/>
            <a:ext cx="9088118" cy="5309056"/>
          </a:xfrm>
          <a:prstGeom prst="rect">
            <a:avLst/>
          </a:prstGeom>
        </p:spPr>
      </p:pic>
      <p:sp>
        <p:nvSpPr>
          <p:cNvPr id="5" name="Title 1">
            <a:extLst>
              <a:ext uri="{FF2B5EF4-FFF2-40B4-BE49-F238E27FC236}">
                <a16:creationId xmlns:a16="http://schemas.microsoft.com/office/drawing/2014/main" id="{DBF511DC-A651-4B6A-91B4-B5DB7D988731}"/>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Bond Information Screen</a:t>
            </a:r>
          </a:p>
        </p:txBody>
      </p:sp>
      <p:sp>
        <p:nvSpPr>
          <p:cNvPr id="6" name="TextBox 5">
            <a:extLst>
              <a:ext uri="{FF2B5EF4-FFF2-40B4-BE49-F238E27FC236}">
                <a16:creationId xmlns:a16="http://schemas.microsoft.com/office/drawing/2014/main" id="{126B1BFD-EA2F-41B5-9F30-DB47905CC018}"/>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2.8</a:t>
            </a:r>
            <a:endParaRPr lang="en-US" sz="1200" dirty="0">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AA88F6BD-6CB9-4C08-B7B6-CD65523E9DF4}"/>
              </a:ext>
            </a:extLst>
          </p:cNvPr>
          <p:cNvGrpSpPr/>
          <p:nvPr/>
        </p:nvGrpSpPr>
        <p:grpSpPr>
          <a:xfrm>
            <a:off x="91110" y="2601760"/>
            <a:ext cx="306705" cy="271145"/>
            <a:chOff x="0" y="0"/>
            <a:chExt cx="465716" cy="459142"/>
          </a:xfrm>
        </p:grpSpPr>
        <p:sp>
          <p:nvSpPr>
            <p:cNvPr id="8" name="Flowchart: Connector 7">
              <a:extLst>
                <a:ext uri="{FF2B5EF4-FFF2-40B4-BE49-F238E27FC236}">
                  <a16:creationId xmlns:a16="http://schemas.microsoft.com/office/drawing/2014/main" id="{0BC70BD7-F383-4240-A74C-C226020D6C6A}"/>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14">
              <a:extLst>
                <a:ext uri="{FF2B5EF4-FFF2-40B4-BE49-F238E27FC236}">
                  <a16:creationId xmlns:a16="http://schemas.microsoft.com/office/drawing/2014/main" id="{A74F9E95-6EB9-479B-8594-944CB0F87E29}"/>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0" name="TextBox 9">
            <a:extLst>
              <a:ext uri="{FF2B5EF4-FFF2-40B4-BE49-F238E27FC236}">
                <a16:creationId xmlns:a16="http://schemas.microsoft.com/office/drawing/2014/main" id="{3BB1ECA9-4258-4F93-A393-77EF2C5CCE6B}"/>
              </a:ext>
            </a:extLst>
          </p:cNvPr>
          <p:cNvSpPr txBox="1"/>
          <p:nvPr/>
        </p:nvSpPr>
        <p:spPr>
          <a:xfrm>
            <a:off x="71336" y="2861710"/>
            <a:ext cx="1609184" cy="1323439"/>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Bond Information Window is Opened when clicked</a:t>
            </a:r>
          </a:p>
        </p:txBody>
      </p:sp>
      <p:pic>
        <p:nvPicPr>
          <p:cNvPr id="11" name="Graphic 10" descr="Arrow: Slight curve">
            <a:extLst>
              <a:ext uri="{FF2B5EF4-FFF2-40B4-BE49-F238E27FC236}">
                <a16:creationId xmlns:a16="http://schemas.microsoft.com/office/drawing/2014/main" id="{AD39598E-2225-491E-AE53-FF48869C0C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0415">
            <a:off x="429917" y="3041969"/>
            <a:ext cx="1868644" cy="594485"/>
          </a:xfrm>
          <a:prstGeom prst="rect">
            <a:avLst/>
          </a:prstGeom>
        </p:spPr>
      </p:pic>
      <p:pic>
        <p:nvPicPr>
          <p:cNvPr id="12" name="Graphic 11" descr="Arrow: Slight curve">
            <a:extLst>
              <a:ext uri="{FF2B5EF4-FFF2-40B4-BE49-F238E27FC236}">
                <a16:creationId xmlns:a16="http://schemas.microsoft.com/office/drawing/2014/main" id="{A1E1A2DB-49CD-4633-AD65-1A5F660D62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592184">
            <a:off x="9258035" y="2198187"/>
            <a:ext cx="1456942" cy="594485"/>
          </a:xfrm>
          <a:prstGeom prst="rect">
            <a:avLst/>
          </a:prstGeom>
        </p:spPr>
      </p:pic>
      <p:grpSp>
        <p:nvGrpSpPr>
          <p:cNvPr id="13" name="Group 12">
            <a:extLst>
              <a:ext uri="{FF2B5EF4-FFF2-40B4-BE49-F238E27FC236}">
                <a16:creationId xmlns:a16="http://schemas.microsoft.com/office/drawing/2014/main" id="{6127CBED-E355-448B-9463-E80A024938C1}"/>
              </a:ext>
            </a:extLst>
          </p:cNvPr>
          <p:cNvGrpSpPr/>
          <p:nvPr/>
        </p:nvGrpSpPr>
        <p:grpSpPr>
          <a:xfrm>
            <a:off x="10622826" y="1938961"/>
            <a:ext cx="306705" cy="271145"/>
            <a:chOff x="0" y="0"/>
            <a:chExt cx="465716" cy="459142"/>
          </a:xfrm>
        </p:grpSpPr>
        <p:sp>
          <p:nvSpPr>
            <p:cNvPr id="14" name="Flowchart: Connector 13">
              <a:extLst>
                <a:ext uri="{FF2B5EF4-FFF2-40B4-BE49-F238E27FC236}">
                  <a16:creationId xmlns:a16="http://schemas.microsoft.com/office/drawing/2014/main" id="{FCFD446E-770C-4BF1-A790-813972D2C967}"/>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15" name="TextBox 14">
              <a:extLst>
                <a:ext uri="{FF2B5EF4-FFF2-40B4-BE49-F238E27FC236}">
                  <a16:creationId xmlns:a16="http://schemas.microsoft.com/office/drawing/2014/main" id="{B97E9D3A-4156-421D-B140-E94C81E71C66}"/>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p:txBody>
        </p:sp>
      </p:grpSp>
      <p:sp>
        <p:nvSpPr>
          <p:cNvPr id="16" name="TextBox 15">
            <a:extLst>
              <a:ext uri="{FF2B5EF4-FFF2-40B4-BE49-F238E27FC236}">
                <a16:creationId xmlns:a16="http://schemas.microsoft.com/office/drawing/2014/main" id="{CF6C7B65-47E9-4931-A21D-A729A745B57E}"/>
              </a:ext>
            </a:extLst>
          </p:cNvPr>
          <p:cNvSpPr txBox="1"/>
          <p:nvPr/>
        </p:nvSpPr>
        <p:spPr>
          <a:xfrm>
            <a:off x="10486289" y="2276935"/>
            <a:ext cx="1705711" cy="584775"/>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Bond information window</a:t>
            </a:r>
          </a:p>
        </p:txBody>
      </p:sp>
    </p:spTree>
    <p:extLst>
      <p:ext uri="{BB962C8B-B14F-4D97-AF65-F5344CB8AC3E}">
        <p14:creationId xmlns:p14="http://schemas.microsoft.com/office/powerpoint/2010/main" val="237487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C804F-F209-47AC-A614-748333E4CCD5}"/>
              </a:ext>
            </a:extLst>
          </p:cNvPr>
          <p:cNvPicPr>
            <a:picLocks noChangeAspect="1"/>
          </p:cNvPicPr>
          <p:nvPr/>
        </p:nvPicPr>
        <p:blipFill>
          <a:blip r:embed="rId2"/>
          <a:stretch>
            <a:fillRect/>
          </a:stretch>
        </p:blipFill>
        <p:spPr>
          <a:xfrm>
            <a:off x="3361278" y="1579444"/>
            <a:ext cx="5782482" cy="4143953"/>
          </a:xfrm>
          <a:prstGeom prst="rect">
            <a:avLst/>
          </a:prstGeom>
        </p:spPr>
      </p:pic>
      <p:sp>
        <p:nvSpPr>
          <p:cNvPr id="5" name="TextBox 4">
            <a:extLst>
              <a:ext uri="{FF2B5EF4-FFF2-40B4-BE49-F238E27FC236}">
                <a16:creationId xmlns:a16="http://schemas.microsoft.com/office/drawing/2014/main" id="{C1E42266-A92C-4930-8860-85F855603AC2}"/>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2.9</a:t>
            </a:r>
            <a:endParaRPr lang="en-US" sz="1200" dirty="0">
              <a:effectLst/>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A13D7122-4BB3-41E6-9857-BA3FA7450301}"/>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Bond Information Window</a:t>
            </a:r>
          </a:p>
        </p:txBody>
      </p:sp>
      <p:grpSp>
        <p:nvGrpSpPr>
          <p:cNvPr id="7" name="Group 6">
            <a:extLst>
              <a:ext uri="{FF2B5EF4-FFF2-40B4-BE49-F238E27FC236}">
                <a16:creationId xmlns:a16="http://schemas.microsoft.com/office/drawing/2014/main" id="{6FF95E04-993D-476E-A635-B058962ED754}"/>
              </a:ext>
            </a:extLst>
          </p:cNvPr>
          <p:cNvGrpSpPr/>
          <p:nvPr/>
        </p:nvGrpSpPr>
        <p:grpSpPr>
          <a:xfrm>
            <a:off x="261930" y="555059"/>
            <a:ext cx="306705" cy="271145"/>
            <a:chOff x="0" y="0"/>
            <a:chExt cx="465716" cy="459142"/>
          </a:xfrm>
        </p:grpSpPr>
        <p:sp>
          <p:nvSpPr>
            <p:cNvPr id="8" name="Flowchart: Connector 7">
              <a:extLst>
                <a:ext uri="{FF2B5EF4-FFF2-40B4-BE49-F238E27FC236}">
                  <a16:creationId xmlns:a16="http://schemas.microsoft.com/office/drawing/2014/main" id="{E8C88D1A-88DF-40D4-99FC-3DD6ABDA2ACE}"/>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14">
              <a:extLst>
                <a:ext uri="{FF2B5EF4-FFF2-40B4-BE49-F238E27FC236}">
                  <a16:creationId xmlns:a16="http://schemas.microsoft.com/office/drawing/2014/main" id="{708C52DD-4535-4742-B9D5-41C88E236E5A}"/>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0" name="TextBox 9">
            <a:extLst>
              <a:ext uri="{FF2B5EF4-FFF2-40B4-BE49-F238E27FC236}">
                <a16:creationId xmlns:a16="http://schemas.microsoft.com/office/drawing/2014/main" id="{8289D0D7-67D7-4C45-84D4-8D0A47C03C56}"/>
              </a:ext>
            </a:extLst>
          </p:cNvPr>
          <p:cNvSpPr txBox="1"/>
          <p:nvPr/>
        </p:nvSpPr>
        <p:spPr>
          <a:xfrm>
            <a:off x="560285" y="521355"/>
            <a:ext cx="2165911" cy="584775"/>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Bond Information Window</a:t>
            </a:r>
          </a:p>
        </p:txBody>
      </p:sp>
      <p:pic>
        <p:nvPicPr>
          <p:cNvPr id="11" name="Graphic 10" descr="Arrow: Slight curve">
            <a:extLst>
              <a:ext uri="{FF2B5EF4-FFF2-40B4-BE49-F238E27FC236}">
                <a16:creationId xmlns:a16="http://schemas.microsoft.com/office/drawing/2014/main" id="{4160D87F-418A-4659-958B-40527D8870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17543">
            <a:off x="1818616" y="989014"/>
            <a:ext cx="1868644" cy="594485"/>
          </a:xfrm>
          <a:prstGeom prst="rect">
            <a:avLst/>
          </a:prstGeom>
        </p:spPr>
      </p:pic>
      <p:pic>
        <p:nvPicPr>
          <p:cNvPr id="12" name="Graphic 11" descr="Arrow: Slight curve">
            <a:extLst>
              <a:ext uri="{FF2B5EF4-FFF2-40B4-BE49-F238E27FC236}">
                <a16:creationId xmlns:a16="http://schemas.microsoft.com/office/drawing/2014/main" id="{6328038B-E3D4-4D18-9638-8C16E13CF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000804">
            <a:off x="6857571" y="2370933"/>
            <a:ext cx="1953663" cy="594485"/>
          </a:xfrm>
          <a:prstGeom prst="rect">
            <a:avLst/>
          </a:prstGeom>
        </p:spPr>
      </p:pic>
      <p:grpSp>
        <p:nvGrpSpPr>
          <p:cNvPr id="13" name="Group 12">
            <a:extLst>
              <a:ext uri="{FF2B5EF4-FFF2-40B4-BE49-F238E27FC236}">
                <a16:creationId xmlns:a16="http://schemas.microsoft.com/office/drawing/2014/main" id="{9D046C66-859C-4097-B48F-0DE5E5D99B28}"/>
              </a:ext>
            </a:extLst>
          </p:cNvPr>
          <p:cNvGrpSpPr/>
          <p:nvPr/>
        </p:nvGrpSpPr>
        <p:grpSpPr>
          <a:xfrm>
            <a:off x="8770913" y="2397030"/>
            <a:ext cx="306705" cy="271145"/>
            <a:chOff x="0" y="0"/>
            <a:chExt cx="465716" cy="459142"/>
          </a:xfrm>
        </p:grpSpPr>
        <p:sp>
          <p:nvSpPr>
            <p:cNvPr id="14" name="Flowchart: Connector 13">
              <a:extLst>
                <a:ext uri="{FF2B5EF4-FFF2-40B4-BE49-F238E27FC236}">
                  <a16:creationId xmlns:a16="http://schemas.microsoft.com/office/drawing/2014/main" id="{0F7B9D77-6CE6-48EB-A99B-67F33786161F}"/>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15" name="TextBox 14">
              <a:extLst>
                <a:ext uri="{FF2B5EF4-FFF2-40B4-BE49-F238E27FC236}">
                  <a16:creationId xmlns:a16="http://schemas.microsoft.com/office/drawing/2014/main" id="{D0DC5192-F064-4BFB-A41F-045320B34643}"/>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p:txBody>
        </p:sp>
      </p:grpSp>
      <p:sp>
        <p:nvSpPr>
          <p:cNvPr id="16" name="TextBox 15">
            <a:extLst>
              <a:ext uri="{FF2B5EF4-FFF2-40B4-BE49-F238E27FC236}">
                <a16:creationId xmlns:a16="http://schemas.microsoft.com/office/drawing/2014/main" id="{8E7E2279-CC3D-474D-A711-FC64D9CCC01C}"/>
              </a:ext>
            </a:extLst>
          </p:cNvPr>
          <p:cNvSpPr txBox="1"/>
          <p:nvPr/>
        </p:nvSpPr>
        <p:spPr>
          <a:xfrm>
            <a:off x="9077618" y="2375788"/>
            <a:ext cx="1705711" cy="584775"/>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Bond type drop down</a:t>
            </a:r>
          </a:p>
        </p:txBody>
      </p:sp>
      <p:grpSp>
        <p:nvGrpSpPr>
          <p:cNvPr id="17" name="Group 16">
            <a:extLst>
              <a:ext uri="{FF2B5EF4-FFF2-40B4-BE49-F238E27FC236}">
                <a16:creationId xmlns:a16="http://schemas.microsoft.com/office/drawing/2014/main" id="{9AD668A8-C188-44E9-9FB1-6A99CD26498F}"/>
              </a:ext>
            </a:extLst>
          </p:cNvPr>
          <p:cNvGrpSpPr/>
          <p:nvPr/>
        </p:nvGrpSpPr>
        <p:grpSpPr>
          <a:xfrm>
            <a:off x="7853201" y="2949778"/>
            <a:ext cx="334129" cy="309797"/>
            <a:chOff x="1297231" y="346248"/>
            <a:chExt cx="465716" cy="459142"/>
          </a:xfrm>
        </p:grpSpPr>
        <p:sp>
          <p:nvSpPr>
            <p:cNvPr id="18" name="Flowchart: Connector 17">
              <a:extLst>
                <a:ext uri="{FF2B5EF4-FFF2-40B4-BE49-F238E27FC236}">
                  <a16:creationId xmlns:a16="http://schemas.microsoft.com/office/drawing/2014/main" id="{4F59A413-132D-4A1C-BDA4-DAEB1463DB50}"/>
                </a:ext>
              </a:extLst>
            </p:cNvPr>
            <p:cNvSpPr/>
            <p:nvPr/>
          </p:nvSpPr>
          <p:spPr>
            <a:xfrm>
              <a:off x="1297231" y="346248"/>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8E5169F-5543-461F-BA95-EFB6392034A2}"/>
                </a:ext>
              </a:extLst>
            </p:cNvPr>
            <p:cNvSpPr txBox="1"/>
            <p:nvPr/>
          </p:nvSpPr>
          <p:spPr>
            <a:xfrm>
              <a:off x="1332128" y="349240"/>
              <a:ext cx="395918" cy="456148"/>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3</a:t>
              </a:r>
            </a:p>
          </p:txBody>
        </p:sp>
      </p:grpSp>
      <p:pic>
        <p:nvPicPr>
          <p:cNvPr id="20" name="Graphic 19" descr="Arrow: Slight curve">
            <a:extLst>
              <a:ext uri="{FF2B5EF4-FFF2-40B4-BE49-F238E27FC236}">
                <a16:creationId xmlns:a16="http://schemas.microsoft.com/office/drawing/2014/main" id="{62549977-101B-40CF-B282-7AEB9A487C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050787">
            <a:off x="6510804" y="3100568"/>
            <a:ext cx="1456942" cy="594485"/>
          </a:xfrm>
          <a:prstGeom prst="rect">
            <a:avLst/>
          </a:prstGeom>
        </p:spPr>
      </p:pic>
      <p:sp>
        <p:nvSpPr>
          <p:cNvPr id="21" name="TextBox 20">
            <a:extLst>
              <a:ext uri="{FF2B5EF4-FFF2-40B4-BE49-F238E27FC236}">
                <a16:creationId xmlns:a16="http://schemas.microsoft.com/office/drawing/2014/main" id="{B5701422-6999-47E9-92B6-609E2D089225}"/>
              </a:ext>
            </a:extLst>
          </p:cNvPr>
          <p:cNvSpPr txBox="1"/>
          <p:nvPr/>
        </p:nvSpPr>
        <p:spPr>
          <a:xfrm>
            <a:off x="7705176" y="3297370"/>
            <a:ext cx="1705711"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Select</a:t>
            </a:r>
          </a:p>
        </p:txBody>
      </p:sp>
    </p:spTree>
    <p:extLst>
      <p:ext uri="{BB962C8B-B14F-4D97-AF65-F5344CB8AC3E}">
        <p14:creationId xmlns:p14="http://schemas.microsoft.com/office/powerpoint/2010/main" val="96802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4D108F-0C44-40AD-A6E9-7D729CF66678}"/>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Bond Purpose Selection Options – Single Bond Type </a:t>
            </a:r>
          </a:p>
        </p:txBody>
      </p:sp>
      <p:sp>
        <p:nvSpPr>
          <p:cNvPr id="5" name="TextBox 4">
            <a:extLst>
              <a:ext uri="{FF2B5EF4-FFF2-40B4-BE49-F238E27FC236}">
                <a16:creationId xmlns:a16="http://schemas.microsoft.com/office/drawing/2014/main" id="{29AE4757-EC6F-41AC-ABBE-4E95F5D37890}"/>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2.10</a:t>
            </a:r>
            <a:endParaRPr lang="en-US" sz="1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8218F705-62C3-48A3-A278-6CC21C1B8D10}"/>
              </a:ext>
            </a:extLst>
          </p:cNvPr>
          <p:cNvPicPr>
            <a:picLocks noChangeAspect="1"/>
          </p:cNvPicPr>
          <p:nvPr/>
        </p:nvPicPr>
        <p:blipFill>
          <a:blip r:embed="rId2"/>
          <a:stretch>
            <a:fillRect/>
          </a:stretch>
        </p:blipFill>
        <p:spPr>
          <a:xfrm>
            <a:off x="362704" y="1037968"/>
            <a:ext cx="3460515" cy="2274704"/>
          </a:xfrm>
          <a:prstGeom prst="rect">
            <a:avLst/>
          </a:prstGeom>
        </p:spPr>
      </p:pic>
      <p:grpSp>
        <p:nvGrpSpPr>
          <p:cNvPr id="7" name="Group 6">
            <a:extLst>
              <a:ext uri="{FF2B5EF4-FFF2-40B4-BE49-F238E27FC236}">
                <a16:creationId xmlns:a16="http://schemas.microsoft.com/office/drawing/2014/main" id="{BF3CAE9F-C86D-4596-B4F1-A9DBAF2E1965}"/>
              </a:ext>
            </a:extLst>
          </p:cNvPr>
          <p:cNvGrpSpPr/>
          <p:nvPr/>
        </p:nvGrpSpPr>
        <p:grpSpPr>
          <a:xfrm>
            <a:off x="3821373" y="1389941"/>
            <a:ext cx="306705" cy="271145"/>
            <a:chOff x="0" y="0"/>
            <a:chExt cx="465716" cy="459142"/>
          </a:xfrm>
        </p:grpSpPr>
        <p:sp>
          <p:nvSpPr>
            <p:cNvPr id="8" name="Flowchart: Connector 7">
              <a:extLst>
                <a:ext uri="{FF2B5EF4-FFF2-40B4-BE49-F238E27FC236}">
                  <a16:creationId xmlns:a16="http://schemas.microsoft.com/office/drawing/2014/main" id="{95666EF0-3029-4B22-B8CA-A2B95A1BC5F1}"/>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14">
              <a:extLst>
                <a:ext uri="{FF2B5EF4-FFF2-40B4-BE49-F238E27FC236}">
                  <a16:creationId xmlns:a16="http://schemas.microsoft.com/office/drawing/2014/main" id="{BD168B37-9713-4BCE-ABB8-DB231EE567E1}"/>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0" name="TextBox 9">
            <a:extLst>
              <a:ext uri="{FF2B5EF4-FFF2-40B4-BE49-F238E27FC236}">
                <a16:creationId xmlns:a16="http://schemas.microsoft.com/office/drawing/2014/main" id="{B66A486F-E06C-44E5-8CF8-857C59C379E9}"/>
              </a:ext>
            </a:extLst>
          </p:cNvPr>
          <p:cNvSpPr txBox="1"/>
          <p:nvPr/>
        </p:nvSpPr>
        <p:spPr>
          <a:xfrm>
            <a:off x="4082374" y="1284607"/>
            <a:ext cx="2165911" cy="584775"/>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Bond type selection: </a:t>
            </a:r>
            <a:r>
              <a:rPr lang="en-US" sz="1600" b="1" dirty="0">
                <a:solidFill>
                  <a:schemeClr val="accent6">
                    <a:lumMod val="50000"/>
                  </a:schemeClr>
                </a:solidFill>
                <a:latin typeface="Calibri" panose="020F0502020204030204" pitchFamily="34" charset="0"/>
                <a:cs typeface="Times New Roman" panose="02020603050405020304" pitchFamily="18" charset="0"/>
              </a:rPr>
              <a:t>Single</a:t>
            </a:r>
          </a:p>
        </p:txBody>
      </p:sp>
      <p:pic>
        <p:nvPicPr>
          <p:cNvPr id="11" name="Graphic 10" descr="Arrow: Slight curve">
            <a:extLst>
              <a:ext uri="{FF2B5EF4-FFF2-40B4-BE49-F238E27FC236}">
                <a16:creationId xmlns:a16="http://schemas.microsoft.com/office/drawing/2014/main" id="{85054BC9-EDE9-4335-A3C9-1293B1C83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807082">
            <a:off x="2486464" y="1353451"/>
            <a:ext cx="1289360" cy="594485"/>
          </a:xfrm>
          <a:prstGeom prst="rect">
            <a:avLst/>
          </a:prstGeom>
        </p:spPr>
      </p:pic>
      <p:pic>
        <p:nvPicPr>
          <p:cNvPr id="12" name="Graphic 11" descr="Arrow: Slight curve">
            <a:extLst>
              <a:ext uri="{FF2B5EF4-FFF2-40B4-BE49-F238E27FC236}">
                <a16:creationId xmlns:a16="http://schemas.microsoft.com/office/drawing/2014/main" id="{52BE9926-AD4E-4852-8365-5A1DA1C78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751764">
            <a:off x="900614" y="3284746"/>
            <a:ext cx="1216593" cy="594485"/>
          </a:xfrm>
          <a:prstGeom prst="rect">
            <a:avLst/>
          </a:prstGeom>
        </p:spPr>
      </p:pic>
      <p:grpSp>
        <p:nvGrpSpPr>
          <p:cNvPr id="13" name="Group 12">
            <a:extLst>
              <a:ext uri="{FF2B5EF4-FFF2-40B4-BE49-F238E27FC236}">
                <a16:creationId xmlns:a16="http://schemas.microsoft.com/office/drawing/2014/main" id="{4D698CDE-B955-42B4-8930-9FD4FCA03212}"/>
              </a:ext>
            </a:extLst>
          </p:cNvPr>
          <p:cNvGrpSpPr/>
          <p:nvPr/>
        </p:nvGrpSpPr>
        <p:grpSpPr>
          <a:xfrm>
            <a:off x="362704" y="4223769"/>
            <a:ext cx="306705" cy="271145"/>
            <a:chOff x="0" y="0"/>
            <a:chExt cx="465716" cy="459142"/>
          </a:xfrm>
        </p:grpSpPr>
        <p:sp>
          <p:nvSpPr>
            <p:cNvPr id="14" name="Flowchart: Connector 13">
              <a:extLst>
                <a:ext uri="{FF2B5EF4-FFF2-40B4-BE49-F238E27FC236}">
                  <a16:creationId xmlns:a16="http://schemas.microsoft.com/office/drawing/2014/main" id="{1FC8A96D-01F2-4CC2-ACAA-DC0C4042501B}"/>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15" name="TextBox 14">
              <a:extLst>
                <a:ext uri="{FF2B5EF4-FFF2-40B4-BE49-F238E27FC236}">
                  <a16:creationId xmlns:a16="http://schemas.microsoft.com/office/drawing/2014/main" id="{4E354158-FAF7-4974-BC36-E7472FA1BBF4}"/>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p:txBody>
        </p:sp>
      </p:grpSp>
      <p:sp>
        <p:nvSpPr>
          <p:cNvPr id="16" name="TextBox 15">
            <a:extLst>
              <a:ext uri="{FF2B5EF4-FFF2-40B4-BE49-F238E27FC236}">
                <a16:creationId xmlns:a16="http://schemas.microsoft.com/office/drawing/2014/main" id="{11C8FE8A-0305-4264-80F3-81054A3698F0}"/>
              </a:ext>
            </a:extLst>
          </p:cNvPr>
          <p:cNvSpPr txBox="1"/>
          <p:nvPr/>
        </p:nvSpPr>
        <p:spPr>
          <a:xfrm>
            <a:off x="682827" y="4076263"/>
            <a:ext cx="1983692" cy="1077218"/>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Selections available in bond coverage drop down if single is chosen as bond type</a:t>
            </a:r>
          </a:p>
        </p:txBody>
      </p:sp>
      <p:pic>
        <p:nvPicPr>
          <p:cNvPr id="18" name="Picture 17">
            <a:extLst>
              <a:ext uri="{FF2B5EF4-FFF2-40B4-BE49-F238E27FC236}">
                <a16:creationId xmlns:a16="http://schemas.microsoft.com/office/drawing/2014/main" id="{686FE888-C653-4C4E-BE62-185BB6460FE8}"/>
              </a:ext>
            </a:extLst>
          </p:cNvPr>
          <p:cNvPicPr>
            <a:picLocks noChangeAspect="1"/>
          </p:cNvPicPr>
          <p:nvPr/>
        </p:nvPicPr>
        <p:blipFill>
          <a:blip r:embed="rId5"/>
          <a:stretch>
            <a:fillRect/>
          </a:stretch>
        </p:blipFill>
        <p:spPr>
          <a:xfrm>
            <a:off x="9147331" y="1003296"/>
            <a:ext cx="2345657" cy="2425704"/>
          </a:xfrm>
          <a:prstGeom prst="rect">
            <a:avLst/>
          </a:prstGeom>
        </p:spPr>
      </p:pic>
      <p:pic>
        <p:nvPicPr>
          <p:cNvPr id="20" name="Picture 19">
            <a:extLst>
              <a:ext uri="{FF2B5EF4-FFF2-40B4-BE49-F238E27FC236}">
                <a16:creationId xmlns:a16="http://schemas.microsoft.com/office/drawing/2014/main" id="{221CBBFF-81DF-41AF-961D-B687503D2E18}"/>
              </a:ext>
            </a:extLst>
          </p:cNvPr>
          <p:cNvPicPr>
            <a:picLocks noChangeAspect="1"/>
          </p:cNvPicPr>
          <p:nvPr/>
        </p:nvPicPr>
        <p:blipFill>
          <a:blip r:embed="rId6"/>
          <a:stretch>
            <a:fillRect/>
          </a:stretch>
        </p:blipFill>
        <p:spPr>
          <a:xfrm>
            <a:off x="6404956" y="999131"/>
            <a:ext cx="2489054" cy="2501950"/>
          </a:xfrm>
          <a:prstGeom prst="rect">
            <a:avLst/>
          </a:prstGeom>
        </p:spPr>
      </p:pic>
      <p:pic>
        <p:nvPicPr>
          <p:cNvPr id="21" name="Picture 20">
            <a:extLst>
              <a:ext uri="{FF2B5EF4-FFF2-40B4-BE49-F238E27FC236}">
                <a16:creationId xmlns:a16="http://schemas.microsoft.com/office/drawing/2014/main" id="{12C068B9-3F4A-41BE-8084-EE07E8FA1E4D}"/>
              </a:ext>
            </a:extLst>
          </p:cNvPr>
          <p:cNvPicPr>
            <a:picLocks noChangeAspect="1"/>
          </p:cNvPicPr>
          <p:nvPr/>
        </p:nvPicPr>
        <p:blipFill>
          <a:blip r:embed="rId7"/>
          <a:stretch>
            <a:fillRect/>
          </a:stretch>
        </p:blipFill>
        <p:spPr>
          <a:xfrm>
            <a:off x="3662809" y="3800915"/>
            <a:ext cx="2489054" cy="2518323"/>
          </a:xfrm>
          <a:prstGeom prst="rect">
            <a:avLst/>
          </a:prstGeom>
        </p:spPr>
      </p:pic>
      <p:sp>
        <p:nvSpPr>
          <p:cNvPr id="22" name="Rectangle 21">
            <a:extLst>
              <a:ext uri="{FF2B5EF4-FFF2-40B4-BE49-F238E27FC236}">
                <a16:creationId xmlns:a16="http://schemas.microsoft.com/office/drawing/2014/main" id="{E12BDCDC-C376-4955-A3E2-6458330218FB}"/>
              </a:ext>
            </a:extLst>
          </p:cNvPr>
          <p:cNvSpPr/>
          <p:nvPr/>
        </p:nvSpPr>
        <p:spPr>
          <a:xfrm>
            <a:off x="6602788" y="2156843"/>
            <a:ext cx="494270" cy="19770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0EAAA4-4931-4524-90F5-B7ABE14BC636}"/>
              </a:ext>
            </a:extLst>
          </p:cNvPr>
          <p:cNvSpPr/>
          <p:nvPr/>
        </p:nvSpPr>
        <p:spPr>
          <a:xfrm>
            <a:off x="9339031" y="2143496"/>
            <a:ext cx="494270" cy="19770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6B771C8-373A-45F1-9CBC-66276287A52C}"/>
              </a:ext>
            </a:extLst>
          </p:cNvPr>
          <p:cNvSpPr/>
          <p:nvPr/>
        </p:nvSpPr>
        <p:spPr>
          <a:xfrm>
            <a:off x="3882684" y="4928330"/>
            <a:ext cx="1060792" cy="19770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D486FE90-24A0-4E0A-AB57-C6B21ABB61FB}"/>
              </a:ext>
            </a:extLst>
          </p:cNvPr>
          <p:cNvPicPr>
            <a:picLocks noChangeAspect="1"/>
          </p:cNvPicPr>
          <p:nvPr/>
        </p:nvPicPr>
        <p:blipFill>
          <a:blip r:embed="rId8"/>
          <a:stretch>
            <a:fillRect/>
          </a:stretch>
        </p:blipFill>
        <p:spPr>
          <a:xfrm>
            <a:off x="6404956" y="3800915"/>
            <a:ext cx="2489054" cy="2501949"/>
          </a:xfrm>
          <a:prstGeom prst="rect">
            <a:avLst/>
          </a:prstGeom>
        </p:spPr>
      </p:pic>
      <p:sp>
        <p:nvSpPr>
          <p:cNvPr id="26" name="Rectangle 25">
            <a:extLst>
              <a:ext uri="{FF2B5EF4-FFF2-40B4-BE49-F238E27FC236}">
                <a16:creationId xmlns:a16="http://schemas.microsoft.com/office/drawing/2014/main" id="{103309F7-6FA0-4E1C-B637-F5CE1F010579}"/>
              </a:ext>
            </a:extLst>
          </p:cNvPr>
          <p:cNvSpPr/>
          <p:nvPr/>
        </p:nvSpPr>
        <p:spPr>
          <a:xfrm>
            <a:off x="6637548" y="5011278"/>
            <a:ext cx="1007802" cy="19770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EF1BD8E9-37CC-4B04-891B-8E0E39B51E60}"/>
              </a:ext>
            </a:extLst>
          </p:cNvPr>
          <p:cNvPicPr>
            <a:picLocks noChangeAspect="1"/>
          </p:cNvPicPr>
          <p:nvPr/>
        </p:nvPicPr>
        <p:blipFill>
          <a:blip r:embed="rId9"/>
          <a:stretch>
            <a:fillRect/>
          </a:stretch>
        </p:blipFill>
        <p:spPr>
          <a:xfrm>
            <a:off x="9147332" y="3776210"/>
            <a:ext cx="2341050" cy="2501948"/>
          </a:xfrm>
          <a:prstGeom prst="rect">
            <a:avLst/>
          </a:prstGeom>
        </p:spPr>
      </p:pic>
      <p:sp>
        <p:nvSpPr>
          <p:cNvPr id="28" name="Rectangle 27">
            <a:extLst>
              <a:ext uri="{FF2B5EF4-FFF2-40B4-BE49-F238E27FC236}">
                <a16:creationId xmlns:a16="http://schemas.microsoft.com/office/drawing/2014/main" id="{F95024C5-759B-4163-8EC9-769C11A21F99}"/>
              </a:ext>
            </a:extLst>
          </p:cNvPr>
          <p:cNvSpPr/>
          <p:nvPr/>
        </p:nvSpPr>
        <p:spPr>
          <a:xfrm>
            <a:off x="9329400" y="4796131"/>
            <a:ext cx="1007802" cy="19770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9095507-38F7-4E8F-868D-C99D41D362C9}"/>
              </a:ext>
            </a:extLst>
          </p:cNvPr>
          <p:cNvSpPr txBox="1"/>
          <p:nvPr/>
        </p:nvSpPr>
        <p:spPr>
          <a:xfrm>
            <a:off x="6096000" y="660738"/>
            <a:ext cx="5662191" cy="369332"/>
          </a:xfrm>
          <a:prstGeom prst="rect">
            <a:avLst/>
          </a:prstGeom>
          <a:noFill/>
        </p:spPr>
        <p:txBody>
          <a:bodyPr wrap="none" rtlCol="0">
            <a:spAutoFit/>
          </a:bodyPr>
          <a:lstStyle/>
          <a:p>
            <a:r>
              <a:rPr lang="en-US" b="1" dirty="0">
                <a:solidFill>
                  <a:srgbClr val="00B050"/>
                </a:solidFill>
              </a:rPr>
              <a:t>Bond Purpose Results Dependent on Bond Type Selection</a:t>
            </a:r>
          </a:p>
        </p:txBody>
      </p:sp>
      <p:grpSp>
        <p:nvGrpSpPr>
          <p:cNvPr id="37" name="Group 36">
            <a:extLst>
              <a:ext uri="{FF2B5EF4-FFF2-40B4-BE49-F238E27FC236}">
                <a16:creationId xmlns:a16="http://schemas.microsoft.com/office/drawing/2014/main" id="{E5763109-2317-4094-8084-1E0362C6188C}"/>
              </a:ext>
            </a:extLst>
          </p:cNvPr>
          <p:cNvGrpSpPr/>
          <p:nvPr/>
        </p:nvGrpSpPr>
        <p:grpSpPr>
          <a:xfrm>
            <a:off x="5787045" y="737723"/>
            <a:ext cx="334129" cy="309797"/>
            <a:chOff x="1297231" y="346248"/>
            <a:chExt cx="465716" cy="459142"/>
          </a:xfrm>
        </p:grpSpPr>
        <p:sp>
          <p:nvSpPr>
            <p:cNvPr id="38" name="Flowchart: Connector 37">
              <a:extLst>
                <a:ext uri="{FF2B5EF4-FFF2-40B4-BE49-F238E27FC236}">
                  <a16:creationId xmlns:a16="http://schemas.microsoft.com/office/drawing/2014/main" id="{E56CADC6-48AA-4C27-A90F-DE1AF6EADDC6}"/>
                </a:ext>
              </a:extLst>
            </p:cNvPr>
            <p:cNvSpPr/>
            <p:nvPr/>
          </p:nvSpPr>
          <p:spPr>
            <a:xfrm>
              <a:off x="1297231" y="346248"/>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C35D12C-A20F-4A11-9287-B8A81752414A}"/>
                </a:ext>
              </a:extLst>
            </p:cNvPr>
            <p:cNvSpPr txBox="1"/>
            <p:nvPr/>
          </p:nvSpPr>
          <p:spPr>
            <a:xfrm>
              <a:off x="1332128" y="349240"/>
              <a:ext cx="395918" cy="456148"/>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3</a:t>
              </a:r>
            </a:p>
          </p:txBody>
        </p:sp>
      </p:grpSp>
      <p:sp>
        <p:nvSpPr>
          <p:cNvPr id="40" name="Rectangle 39">
            <a:extLst>
              <a:ext uri="{FF2B5EF4-FFF2-40B4-BE49-F238E27FC236}">
                <a16:creationId xmlns:a16="http://schemas.microsoft.com/office/drawing/2014/main" id="{0A85DF49-52FE-465D-8159-07ED081AB218}"/>
              </a:ext>
            </a:extLst>
          </p:cNvPr>
          <p:cNvSpPr/>
          <p:nvPr/>
        </p:nvSpPr>
        <p:spPr>
          <a:xfrm>
            <a:off x="3882684" y="5786620"/>
            <a:ext cx="1060792" cy="19770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84BE36-A27F-4BCD-9517-9AD920CBAD45}"/>
              </a:ext>
            </a:extLst>
          </p:cNvPr>
          <p:cNvSpPr/>
          <p:nvPr/>
        </p:nvSpPr>
        <p:spPr>
          <a:xfrm>
            <a:off x="6602788" y="5888292"/>
            <a:ext cx="1060792" cy="19770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F69AF13-F68D-42B8-A7B4-63F9F2B21C8E}"/>
              </a:ext>
            </a:extLst>
          </p:cNvPr>
          <p:cNvSpPr/>
          <p:nvPr/>
        </p:nvSpPr>
        <p:spPr>
          <a:xfrm>
            <a:off x="6590634" y="3025254"/>
            <a:ext cx="1060792" cy="40374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D615C73-DFF8-43DC-8681-9AE0E6976F3C}"/>
              </a:ext>
            </a:extLst>
          </p:cNvPr>
          <p:cNvSpPr/>
          <p:nvPr/>
        </p:nvSpPr>
        <p:spPr>
          <a:xfrm>
            <a:off x="9311334" y="2969688"/>
            <a:ext cx="1204266" cy="369332"/>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F85958F-6C03-4C14-BAFD-13148A37B310}"/>
              </a:ext>
            </a:extLst>
          </p:cNvPr>
          <p:cNvSpPr/>
          <p:nvPr/>
        </p:nvSpPr>
        <p:spPr>
          <a:xfrm>
            <a:off x="9329400" y="5573686"/>
            <a:ext cx="1060792" cy="62357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26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DB3E2F-3289-4D03-9E67-AF6420AA4B2E}"/>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Bond Purpose Selection Options – Blanket Bond Type </a:t>
            </a:r>
          </a:p>
        </p:txBody>
      </p:sp>
      <p:sp>
        <p:nvSpPr>
          <p:cNvPr id="5" name="TextBox 4">
            <a:extLst>
              <a:ext uri="{FF2B5EF4-FFF2-40B4-BE49-F238E27FC236}">
                <a16:creationId xmlns:a16="http://schemas.microsoft.com/office/drawing/2014/main" id="{3FF57F8F-1150-498D-9FE5-C895185AFB58}"/>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2.11</a:t>
            </a:r>
            <a:endParaRPr lang="en-US" sz="1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331BC511-5DC1-43BE-A883-EC0855C344C7}"/>
              </a:ext>
            </a:extLst>
          </p:cNvPr>
          <p:cNvPicPr>
            <a:picLocks noChangeAspect="1"/>
          </p:cNvPicPr>
          <p:nvPr/>
        </p:nvPicPr>
        <p:blipFill>
          <a:blip r:embed="rId2"/>
          <a:stretch>
            <a:fillRect/>
          </a:stretch>
        </p:blipFill>
        <p:spPr>
          <a:xfrm>
            <a:off x="195399" y="749645"/>
            <a:ext cx="2353248" cy="2509122"/>
          </a:xfrm>
          <a:prstGeom prst="rect">
            <a:avLst/>
          </a:prstGeom>
        </p:spPr>
      </p:pic>
      <p:grpSp>
        <p:nvGrpSpPr>
          <p:cNvPr id="7" name="Group 6">
            <a:extLst>
              <a:ext uri="{FF2B5EF4-FFF2-40B4-BE49-F238E27FC236}">
                <a16:creationId xmlns:a16="http://schemas.microsoft.com/office/drawing/2014/main" id="{129E8876-D6DC-4BC4-9CAC-795FB465C197}"/>
              </a:ext>
            </a:extLst>
          </p:cNvPr>
          <p:cNvGrpSpPr/>
          <p:nvPr/>
        </p:nvGrpSpPr>
        <p:grpSpPr>
          <a:xfrm>
            <a:off x="4206293" y="947465"/>
            <a:ext cx="306705" cy="271145"/>
            <a:chOff x="0" y="0"/>
            <a:chExt cx="465716" cy="459142"/>
          </a:xfrm>
        </p:grpSpPr>
        <p:sp>
          <p:nvSpPr>
            <p:cNvPr id="8" name="Flowchart: Connector 7">
              <a:extLst>
                <a:ext uri="{FF2B5EF4-FFF2-40B4-BE49-F238E27FC236}">
                  <a16:creationId xmlns:a16="http://schemas.microsoft.com/office/drawing/2014/main" id="{F9BB9B74-4ECF-493C-BAD2-A5B1E4B63C07}"/>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14">
              <a:extLst>
                <a:ext uri="{FF2B5EF4-FFF2-40B4-BE49-F238E27FC236}">
                  <a16:creationId xmlns:a16="http://schemas.microsoft.com/office/drawing/2014/main" id="{043B451C-5C9A-4C61-BC83-5D144CD5138C}"/>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0" name="TextBox 9">
            <a:extLst>
              <a:ext uri="{FF2B5EF4-FFF2-40B4-BE49-F238E27FC236}">
                <a16:creationId xmlns:a16="http://schemas.microsoft.com/office/drawing/2014/main" id="{0728C98F-05B6-4CEA-ADB1-414A11A3DCDF}"/>
              </a:ext>
            </a:extLst>
          </p:cNvPr>
          <p:cNvSpPr txBox="1"/>
          <p:nvPr/>
        </p:nvSpPr>
        <p:spPr>
          <a:xfrm>
            <a:off x="4458135" y="914439"/>
            <a:ext cx="2671015"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Bond type selection: </a:t>
            </a:r>
            <a:r>
              <a:rPr lang="en-US" sz="1600" b="1" dirty="0">
                <a:solidFill>
                  <a:schemeClr val="accent6">
                    <a:lumMod val="50000"/>
                  </a:schemeClr>
                </a:solidFill>
                <a:latin typeface="Calibri" panose="020F0502020204030204" pitchFamily="34" charset="0"/>
                <a:cs typeface="Times New Roman" panose="02020603050405020304" pitchFamily="18" charset="0"/>
              </a:rPr>
              <a:t>Blanket</a:t>
            </a:r>
          </a:p>
        </p:txBody>
      </p:sp>
      <p:pic>
        <p:nvPicPr>
          <p:cNvPr id="11" name="Graphic 10" descr="Arrow: Slight curve">
            <a:extLst>
              <a:ext uri="{FF2B5EF4-FFF2-40B4-BE49-F238E27FC236}">
                <a16:creationId xmlns:a16="http://schemas.microsoft.com/office/drawing/2014/main" id="{39081EEA-7C10-476A-BC6B-DF9F1AF213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807082">
            <a:off x="2330912" y="1016661"/>
            <a:ext cx="1899721" cy="594485"/>
          </a:xfrm>
          <a:prstGeom prst="rect">
            <a:avLst/>
          </a:prstGeom>
        </p:spPr>
      </p:pic>
      <p:pic>
        <p:nvPicPr>
          <p:cNvPr id="12" name="Graphic 11" descr="Arrow: Slight curve">
            <a:extLst>
              <a:ext uri="{FF2B5EF4-FFF2-40B4-BE49-F238E27FC236}">
                <a16:creationId xmlns:a16="http://schemas.microsoft.com/office/drawing/2014/main" id="{83B514E7-4A8F-4246-8F16-DB0AD197BB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751764">
            <a:off x="893296" y="2961524"/>
            <a:ext cx="1216593" cy="594485"/>
          </a:xfrm>
          <a:prstGeom prst="rect">
            <a:avLst/>
          </a:prstGeom>
        </p:spPr>
      </p:pic>
      <p:grpSp>
        <p:nvGrpSpPr>
          <p:cNvPr id="13" name="Group 12">
            <a:extLst>
              <a:ext uri="{FF2B5EF4-FFF2-40B4-BE49-F238E27FC236}">
                <a16:creationId xmlns:a16="http://schemas.microsoft.com/office/drawing/2014/main" id="{0F0BCDE3-E160-492F-8EFC-44D0392BCB72}"/>
              </a:ext>
            </a:extLst>
          </p:cNvPr>
          <p:cNvGrpSpPr/>
          <p:nvPr/>
        </p:nvGrpSpPr>
        <p:grpSpPr>
          <a:xfrm>
            <a:off x="362704" y="3884230"/>
            <a:ext cx="306705" cy="271145"/>
            <a:chOff x="0" y="0"/>
            <a:chExt cx="465716" cy="459142"/>
          </a:xfrm>
        </p:grpSpPr>
        <p:sp>
          <p:nvSpPr>
            <p:cNvPr id="14" name="Flowchart: Connector 13">
              <a:extLst>
                <a:ext uri="{FF2B5EF4-FFF2-40B4-BE49-F238E27FC236}">
                  <a16:creationId xmlns:a16="http://schemas.microsoft.com/office/drawing/2014/main" id="{02AD3A26-0F11-465C-95CF-0CF197F1F654}"/>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15" name="TextBox 14">
              <a:extLst>
                <a:ext uri="{FF2B5EF4-FFF2-40B4-BE49-F238E27FC236}">
                  <a16:creationId xmlns:a16="http://schemas.microsoft.com/office/drawing/2014/main" id="{4CA19DA1-DF94-4E07-B510-B5F6BBBEF5C9}"/>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p:txBody>
        </p:sp>
      </p:grpSp>
      <p:sp>
        <p:nvSpPr>
          <p:cNvPr id="16" name="TextBox 15">
            <a:extLst>
              <a:ext uri="{FF2B5EF4-FFF2-40B4-BE49-F238E27FC236}">
                <a16:creationId xmlns:a16="http://schemas.microsoft.com/office/drawing/2014/main" id="{0DE1B488-EC1E-4C77-8621-76450E0A4A48}"/>
              </a:ext>
            </a:extLst>
          </p:cNvPr>
          <p:cNvSpPr txBox="1"/>
          <p:nvPr/>
        </p:nvSpPr>
        <p:spPr>
          <a:xfrm>
            <a:off x="682827" y="3736724"/>
            <a:ext cx="1983692" cy="1323439"/>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Selections available in bond coverage drop down if blanket is chosen as bond type</a:t>
            </a:r>
          </a:p>
        </p:txBody>
      </p:sp>
      <p:sp>
        <p:nvSpPr>
          <p:cNvPr id="17" name="Rectangle 16">
            <a:extLst>
              <a:ext uri="{FF2B5EF4-FFF2-40B4-BE49-F238E27FC236}">
                <a16:creationId xmlns:a16="http://schemas.microsoft.com/office/drawing/2014/main" id="{06D32A54-2B35-4E59-AAC7-28A23445FC43}"/>
              </a:ext>
            </a:extLst>
          </p:cNvPr>
          <p:cNvSpPr/>
          <p:nvPr/>
        </p:nvSpPr>
        <p:spPr>
          <a:xfrm>
            <a:off x="4614491" y="3154384"/>
            <a:ext cx="5662191" cy="369332"/>
          </a:xfrm>
          <a:prstGeom prst="rect">
            <a:avLst/>
          </a:prstGeom>
        </p:spPr>
        <p:txBody>
          <a:bodyPr wrap="none">
            <a:spAutoFit/>
          </a:bodyPr>
          <a:lstStyle/>
          <a:p>
            <a:r>
              <a:rPr lang="en-US" b="1" dirty="0">
                <a:solidFill>
                  <a:srgbClr val="00B050"/>
                </a:solidFill>
              </a:rPr>
              <a:t>Bond Purpose Results Dependent on Bond Type Selection</a:t>
            </a:r>
          </a:p>
        </p:txBody>
      </p:sp>
      <p:grpSp>
        <p:nvGrpSpPr>
          <p:cNvPr id="18" name="Group 17">
            <a:extLst>
              <a:ext uri="{FF2B5EF4-FFF2-40B4-BE49-F238E27FC236}">
                <a16:creationId xmlns:a16="http://schemas.microsoft.com/office/drawing/2014/main" id="{FA38E467-AE13-4D98-97DB-F6E1E9DAC2AA}"/>
              </a:ext>
            </a:extLst>
          </p:cNvPr>
          <p:cNvGrpSpPr/>
          <p:nvPr/>
        </p:nvGrpSpPr>
        <p:grpSpPr>
          <a:xfrm>
            <a:off x="4305809" y="3113321"/>
            <a:ext cx="334129" cy="309797"/>
            <a:chOff x="1297231" y="346248"/>
            <a:chExt cx="465716" cy="459142"/>
          </a:xfrm>
        </p:grpSpPr>
        <p:sp>
          <p:nvSpPr>
            <p:cNvPr id="19" name="Flowchart: Connector 18">
              <a:extLst>
                <a:ext uri="{FF2B5EF4-FFF2-40B4-BE49-F238E27FC236}">
                  <a16:creationId xmlns:a16="http://schemas.microsoft.com/office/drawing/2014/main" id="{7F57CA89-3AA3-444E-87A4-FDF18B86027C}"/>
                </a:ext>
              </a:extLst>
            </p:cNvPr>
            <p:cNvSpPr/>
            <p:nvPr/>
          </p:nvSpPr>
          <p:spPr>
            <a:xfrm>
              <a:off x="1297231" y="346248"/>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AFBE629-A229-4DA9-BF2A-50EA535033F0}"/>
                </a:ext>
              </a:extLst>
            </p:cNvPr>
            <p:cNvSpPr txBox="1"/>
            <p:nvPr/>
          </p:nvSpPr>
          <p:spPr>
            <a:xfrm>
              <a:off x="1332128" y="349240"/>
              <a:ext cx="395918" cy="456148"/>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3</a:t>
              </a:r>
            </a:p>
          </p:txBody>
        </p:sp>
      </p:grpSp>
      <p:pic>
        <p:nvPicPr>
          <p:cNvPr id="21" name="Picture 20">
            <a:extLst>
              <a:ext uri="{FF2B5EF4-FFF2-40B4-BE49-F238E27FC236}">
                <a16:creationId xmlns:a16="http://schemas.microsoft.com/office/drawing/2014/main" id="{0DA34478-84DB-4614-9BFD-FAD27BE908D1}"/>
              </a:ext>
            </a:extLst>
          </p:cNvPr>
          <p:cNvPicPr>
            <a:picLocks noChangeAspect="1"/>
          </p:cNvPicPr>
          <p:nvPr/>
        </p:nvPicPr>
        <p:blipFill>
          <a:blip r:embed="rId5"/>
          <a:stretch>
            <a:fillRect/>
          </a:stretch>
        </p:blipFill>
        <p:spPr>
          <a:xfrm>
            <a:off x="6200816" y="3632316"/>
            <a:ext cx="2854645" cy="2845383"/>
          </a:xfrm>
          <a:prstGeom prst="rect">
            <a:avLst/>
          </a:prstGeom>
        </p:spPr>
      </p:pic>
      <p:pic>
        <p:nvPicPr>
          <p:cNvPr id="22" name="Picture 21">
            <a:extLst>
              <a:ext uri="{FF2B5EF4-FFF2-40B4-BE49-F238E27FC236}">
                <a16:creationId xmlns:a16="http://schemas.microsoft.com/office/drawing/2014/main" id="{3A66875A-2C3B-406C-9729-36EA6A7BED69}"/>
              </a:ext>
            </a:extLst>
          </p:cNvPr>
          <p:cNvPicPr>
            <a:picLocks noChangeAspect="1"/>
          </p:cNvPicPr>
          <p:nvPr/>
        </p:nvPicPr>
        <p:blipFill>
          <a:blip r:embed="rId6"/>
          <a:stretch>
            <a:fillRect/>
          </a:stretch>
        </p:blipFill>
        <p:spPr>
          <a:xfrm>
            <a:off x="9155924" y="3632841"/>
            <a:ext cx="2650398" cy="2854644"/>
          </a:xfrm>
          <a:prstGeom prst="rect">
            <a:avLst/>
          </a:prstGeom>
        </p:spPr>
      </p:pic>
      <p:pic>
        <p:nvPicPr>
          <p:cNvPr id="23" name="Picture 22">
            <a:extLst>
              <a:ext uri="{FF2B5EF4-FFF2-40B4-BE49-F238E27FC236}">
                <a16:creationId xmlns:a16="http://schemas.microsoft.com/office/drawing/2014/main" id="{399BA0E9-1686-4039-97D5-5FCA2767C822}"/>
              </a:ext>
            </a:extLst>
          </p:cNvPr>
          <p:cNvPicPr>
            <a:picLocks noChangeAspect="1"/>
          </p:cNvPicPr>
          <p:nvPr/>
        </p:nvPicPr>
        <p:blipFill>
          <a:blip r:embed="rId7"/>
          <a:stretch>
            <a:fillRect/>
          </a:stretch>
        </p:blipFill>
        <p:spPr>
          <a:xfrm>
            <a:off x="3187169" y="3632840"/>
            <a:ext cx="2854645" cy="2854645"/>
          </a:xfrm>
          <a:prstGeom prst="rect">
            <a:avLst/>
          </a:prstGeom>
        </p:spPr>
      </p:pic>
      <p:sp>
        <p:nvSpPr>
          <p:cNvPr id="24" name="Rectangle 23">
            <a:extLst>
              <a:ext uri="{FF2B5EF4-FFF2-40B4-BE49-F238E27FC236}">
                <a16:creationId xmlns:a16="http://schemas.microsoft.com/office/drawing/2014/main" id="{38B8049E-8698-4D5F-9AFB-E5F2ABC3A2DF}"/>
              </a:ext>
            </a:extLst>
          </p:cNvPr>
          <p:cNvSpPr/>
          <p:nvPr/>
        </p:nvSpPr>
        <p:spPr>
          <a:xfrm>
            <a:off x="3397343" y="4914083"/>
            <a:ext cx="698002" cy="27076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29ABDF-B3DB-4262-A0AA-AFA152D77224}"/>
              </a:ext>
            </a:extLst>
          </p:cNvPr>
          <p:cNvSpPr/>
          <p:nvPr/>
        </p:nvSpPr>
        <p:spPr>
          <a:xfrm>
            <a:off x="3412080" y="5928729"/>
            <a:ext cx="1060792" cy="40374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4987FCC-EF1D-4292-AF6C-74E8D31AF253}"/>
              </a:ext>
            </a:extLst>
          </p:cNvPr>
          <p:cNvSpPr/>
          <p:nvPr/>
        </p:nvSpPr>
        <p:spPr>
          <a:xfrm>
            <a:off x="6384794" y="4914083"/>
            <a:ext cx="607139" cy="27076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4F8443C-4B60-42C0-9AB3-7270D8407754}"/>
              </a:ext>
            </a:extLst>
          </p:cNvPr>
          <p:cNvSpPr/>
          <p:nvPr/>
        </p:nvSpPr>
        <p:spPr>
          <a:xfrm>
            <a:off x="6384794" y="5928456"/>
            <a:ext cx="1436244" cy="40374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BA0D4B-AFF6-4331-B223-AD0C5023E289}"/>
              </a:ext>
            </a:extLst>
          </p:cNvPr>
          <p:cNvSpPr/>
          <p:nvPr/>
        </p:nvSpPr>
        <p:spPr>
          <a:xfrm>
            <a:off x="9371760" y="4815463"/>
            <a:ext cx="618546" cy="24470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7B51CDA-5C67-4E16-8512-523FDC002570}"/>
              </a:ext>
            </a:extLst>
          </p:cNvPr>
          <p:cNvSpPr/>
          <p:nvPr/>
        </p:nvSpPr>
        <p:spPr>
          <a:xfrm>
            <a:off x="9371759" y="5726583"/>
            <a:ext cx="1902597" cy="760902"/>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59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8CF040-0DBA-4142-B9EA-02DE77A053B2}"/>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Instrument Information Screen</a:t>
            </a:r>
          </a:p>
        </p:txBody>
      </p:sp>
      <p:pic>
        <p:nvPicPr>
          <p:cNvPr id="5" name="Picture 4">
            <a:extLst>
              <a:ext uri="{FF2B5EF4-FFF2-40B4-BE49-F238E27FC236}">
                <a16:creationId xmlns:a16="http://schemas.microsoft.com/office/drawing/2014/main" id="{1770D45D-3FC1-4F4E-B290-7DE9959B0AEA}"/>
              </a:ext>
            </a:extLst>
          </p:cNvPr>
          <p:cNvPicPr>
            <a:picLocks noChangeAspect="1"/>
          </p:cNvPicPr>
          <p:nvPr/>
        </p:nvPicPr>
        <p:blipFill>
          <a:blip r:embed="rId2"/>
          <a:stretch>
            <a:fillRect/>
          </a:stretch>
        </p:blipFill>
        <p:spPr>
          <a:xfrm>
            <a:off x="582450" y="903109"/>
            <a:ext cx="5715798" cy="3534268"/>
          </a:xfrm>
          <a:prstGeom prst="rect">
            <a:avLst/>
          </a:prstGeom>
        </p:spPr>
      </p:pic>
      <p:pic>
        <p:nvPicPr>
          <p:cNvPr id="6" name="Picture 5">
            <a:extLst>
              <a:ext uri="{FF2B5EF4-FFF2-40B4-BE49-F238E27FC236}">
                <a16:creationId xmlns:a16="http://schemas.microsoft.com/office/drawing/2014/main" id="{CAEBDAEE-65E9-4EC8-A4B5-81EF9173F164}"/>
              </a:ext>
            </a:extLst>
          </p:cNvPr>
          <p:cNvPicPr>
            <a:picLocks noChangeAspect="1"/>
          </p:cNvPicPr>
          <p:nvPr/>
        </p:nvPicPr>
        <p:blipFill>
          <a:blip r:embed="rId3"/>
          <a:stretch>
            <a:fillRect/>
          </a:stretch>
        </p:blipFill>
        <p:spPr>
          <a:xfrm>
            <a:off x="5490155" y="3020643"/>
            <a:ext cx="5725324" cy="3562847"/>
          </a:xfrm>
          <a:prstGeom prst="rect">
            <a:avLst/>
          </a:prstGeom>
        </p:spPr>
      </p:pic>
      <p:grpSp>
        <p:nvGrpSpPr>
          <p:cNvPr id="7" name="Group 6">
            <a:extLst>
              <a:ext uri="{FF2B5EF4-FFF2-40B4-BE49-F238E27FC236}">
                <a16:creationId xmlns:a16="http://schemas.microsoft.com/office/drawing/2014/main" id="{D40217C1-AC0E-43EE-85FC-F925EB7DFF2D}"/>
              </a:ext>
            </a:extLst>
          </p:cNvPr>
          <p:cNvGrpSpPr/>
          <p:nvPr/>
        </p:nvGrpSpPr>
        <p:grpSpPr>
          <a:xfrm>
            <a:off x="7396071" y="1401365"/>
            <a:ext cx="306705" cy="271145"/>
            <a:chOff x="0" y="0"/>
            <a:chExt cx="465716" cy="459142"/>
          </a:xfrm>
        </p:grpSpPr>
        <p:sp>
          <p:nvSpPr>
            <p:cNvPr id="8" name="Flowchart: Connector 7">
              <a:extLst>
                <a:ext uri="{FF2B5EF4-FFF2-40B4-BE49-F238E27FC236}">
                  <a16:creationId xmlns:a16="http://schemas.microsoft.com/office/drawing/2014/main" id="{66E1D628-9296-44AE-B23A-C8AA7DB2FCA7}"/>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14">
              <a:extLst>
                <a:ext uri="{FF2B5EF4-FFF2-40B4-BE49-F238E27FC236}">
                  <a16:creationId xmlns:a16="http://schemas.microsoft.com/office/drawing/2014/main" id="{2164D333-A5D9-4B9A-9174-0E61F9BB5E10}"/>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0" name="TextBox 9">
            <a:extLst>
              <a:ext uri="{FF2B5EF4-FFF2-40B4-BE49-F238E27FC236}">
                <a16:creationId xmlns:a16="http://schemas.microsoft.com/office/drawing/2014/main" id="{C11B9CBA-6C8C-4FD7-B5BE-53651BABCDA0}"/>
              </a:ext>
            </a:extLst>
          </p:cNvPr>
          <p:cNvSpPr txBox="1"/>
          <p:nvPr/>
        </p:nvSpPr>
        <p:spPr>
          <a:xfrm>
            <a:off x="7677845" y="1377312"/>
            <a:ext cx="2750206"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Click actions to add instrument</a:t>
            </a:r>
          </a:p>
        </p:txBody>
      </p:sp>
      <p:pic>
        <p:nvPicPr>
          <p:cNvPr id="11" name="Graphic 10" descr="Arrow: Slight curve">
            <a:extLst>
              <a:ext uri="{FF2B5EF4-FFF2-40B4-BE49-F238E27FC236}">
                <a16:creationId xmlns:a16="http://schemas.microsoft.com/office/drawing/2014/main" id="{51B97833-ABD9-4E55-9F32-63584D99BD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086247">
            <a:off x="5672636" y="1914562"/>
            <a:ext cx="1953663" cy="594485"/>
          </a:xfrm>
          <a:prstGeom prst="rect">
            <a:avLst/>
          </a:prstGeom>
        </p:spPr>
      </p:pic>
      <p:pic>
        <p:nvPicPr>
          <p:cNvPr id="12" name="Graphic 11" descr="Arrow: Slight curve">
            <a:extLst>
              <a:ext uri="{FF2B5EF4-FFF2-40B4-BE49-F238E27FC236}">
                <a16:creationId xmlns:a16="http://schemas.microsoft.com/office/drawing/2014/main" id="{39F1BB52-12E4-4559-A5FC-4D82CD48EB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926393">
            <a:off x="7171437" y="3076535"/>
            <a:ext cx="3522805" cy="594485"/>
          </a:xfrm>
          <a:prstGeom prst="rect">
            <a:avLst/>
          </a:prstGeom>
        </p:spPr>
      </p:pic>
      <p:sp>
        <p:nvSpPr>
          <p:cNvPr id="13" name="TextBox 12">
            <a:extLst>
              <a:ext uri="{FF2B5EF4-FFF2-40B4-BE49-F238E27FC236}">
                <a16:creationId xmlns:a16="http://schemas.microsoft.com/office/drawing/2014/main" id="{A845C1DC-26EC-47CD-AD60-97048E48BD59}"/>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2.12</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16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2504D4-3A53-4786-B3ED-58EA09255EFE}"/>
              </a:ext>
            </a:extLst>
          </p:cNvPr>
          <p:cNvPicPr>
            <a:picLocks noChangeAspect="1"/>
          </p:cNvPicPr>
          <p:nvPr/>
        </p:nvPicPr>
        <p:blipFill>
          <a:blip r:embed="rId2"/>
          <a:stretch>
            <a:fillRect/>
          </a:stretch>
        </p:blipFill>
        <p:spPr>
          <a:xfrm>
            <a:off x="3385544" y="1138136"/>
            <a:ext cx="5420912" cy="5009745"/>
          </a:xfrm>
          <a:prstGeom prst="rect">
            <a:avLst/>
          </a:prstGeom>
        </p:spPr>
      </p:pic>
      <p:sp>
        <p:nvSpPr>
          <p:cNvPr id="5" name="Title 1">
            <a:extLst>
              <a:ext uri="{FF2B5EF4-FFF2-40B4-BE49-F238E27FC236}">
                <a16:creationId xmlns:a16="http://schemas.microsoft.com/office/drawing/2014/main" id="{3EF979F2-EE18-41AB-9520-44DE0C89F35B}"/>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Well/Facility Information Screen</a:t>
            </a:r>
          </a:p>
        </p:txBody>
      </p:sp>
      <p:sp>
        <p:nvSpPr>
          <p:cNvPr id="6" name="TextBox 5">
            <a:extLst>
              <a:ext uri="{FF2B5EF4-FFF2-40B4-BE49-F238E27FC236}">
                <a16:creationId xmlns:a16="http://schemas.microsoft.com/office/drawing/2014/main" id="{08A95B88-ED8F-4CA9-9780-EB4FB5399398}"/>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968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A3CF8-7537-4E83-8BC1-FBFEA11CD801}"/>
              </a:ext>
            </a:extLst>
          </p:cNvPr>
          <p:cNvPicPr>
            <a:picLocks noChangeAspect="1"/>
          </p:cNvPicPr>
          <p:nvPr/>
        </p:nvPicPr>
        <p:blipFill>
          <a:blip r:embed="rId2"/>
          <a:stretch>
            <a:fillRect/>
          </a:stretch>
        </p:blipFill>
        <p:spPr>
          <a:xfrm>
            <a:off x="743057" y="1322960"/>
            <a:ext cx="4283465" cy="4853643"/>
          </a:xfrm>
          <a:prstGeom prst="rect">
            <a:avLst/>
          </a:prstGeom>
        </p:spPr>
      </p:pic>
      <p:sp>
        <p:nvSpPr>
          <p:cNvPr id="5" name="Title 1">
            <a:extLst>
              <a:ext uri="{FF2B5EF4-FFF2-40B4-BE49-F238E27FC236}">
                <a16:creationId xmlns:a16="http://schemas.microsoft.com/office/drawing/2014/main" id="{529C0B2A-C5EC-4A70-983E-10E2A1A85379}"/>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Upload Document Screen</a:t>
            </a:r>
          </a:p>
        </p:txBody>
      </p:sp>
      <p:pic>
        <p:nvPicPr>
          <p:cNvPr id="6" name="Picture 5">
            <a:extLst>
              <a:ext uri="{FF2B5EF4-FFF2-40B4-BE49-F238E27FC236}">
                <a16:creationId xmlns:a16="http://schemas.microsoft.com/office/drawing/2014/main" id="{983FC31F-19F0-413C-9E28-77B7AEEC2A82}"/>
              </a:ext>
            </a:extLst>
          </p:cNvPr>
          <p:cNvPicPr>
            <a:picLocks noChangeAspect="1"/>
          </p:cNvPicPr>
          <p:nvPr/>
        </p:nvPicPr>
        <p:blipFill>
          <a:blip r:embed="rId3"/>
          <a:stretch>
            <a:fillRect/>
          </a:stretch>
        </p:blipFill>
        <p:spPr>
          <a:xfrm>
            <a:off x="8388667" y="1783551"/>
            <a:ext cx="3370005" cy="4630783"/>
          </a:xfrm>
          <a:prstGeom prst="rect">
            <a:avLst/>
          </a:prstGeom>
        </p:spPr>
      </p:pic>
      <p:sp>
        <p:nvSpPr>
          <p:cNvPr id="7" name="TextBox 6">
            <a:extLst>
              <a:ext uri="{FF2B5EF4-FFF2-40B4-BE49-F238E27FC236}">
                <a16:creationId xmlns:a16="http://schemas.microsoft.com/office/drawing/2014/main" id="{3D347ECE-FFA9-4151-804C-3D0DDD2837EE}"/>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2.14</a:t>
            </a:r>
            <a:endParaRPr lang="en-US" sz="1200" dirty="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009DCF7E-EC9C-4D04-9FBD-57439F8232AB}"/>
              </a:ext>
            </a:extLst>
          </p:cNvPr>
          <p:cNvGrpSpPr/>
          <p:nvPr/>
        </p:nvGrpSpPr>
        <p:grpSpPr>
          <a:xfrm>
            <a:off x="5932422" y="1187387"/>
            <a:ext cx="306705" cy="271145"/>
            <a:chOff x="0" y="0"/>
            <a:chExt cx="465716" cy="459142"/>
          </a:xfrm>
        </p:grpSpPr>
        <p:sp>
          <p:nvSpPr>
            <p:cNvPr id="9" name="Flowchart: Connector 8">
              <a:extLst>
                <a:ext uri="{FF2B5EF4-FFF2-40B4-BE49-F238E27FC236}">
                  <a16:creationId xmlns:a16="http://schemas.microsoft.com/office/drawing/2014/main" id="{2FCC5C32-87DE-494C-8C62-208A77ADA6D6}"/>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extBox 14">
              <a:extLst>
                <a:ext uri="{FF2B5EF4-FFF2-40B4-BE49-F238E27FC236}">
                  <a16:creationId xmlns:a16="http://schemas.microsoft.com/office/drawing/2014/main" id="{6286C853-6D10-4657-8E13-0B597ECE61EA}"/>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1" name="TextBox 10">
            <a:extLst>
              <a:ext uri="{FF2B5EF4-FFF2-40B4-BE49-F238E27FC236}">
                <a16:creationId xmlns:a16="http://schemas.microsoft.com/office/drawing/2014/main" id="{6260FDEA-407E-4906-B67F-8C4DAD7921AC}"/>
              </a:ext>
            </a:extLst>
          </p:cNvPr>
          <p:cNvSpPr txBox="1"/>
          <p:nvPr/>
        </p:nvSpPr>
        <p:spPr>
          <a:xfrm>
            <a:off x="6214196" y="1149368"/>
            <a:ext cx="2750206" cy="584775"/>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Click actions to select new document to upload</a:t>
            </a:r>
          </a:p>
        </p:txBody>
      </p:sp>
      <p:pic>
        <p:nvPicPr>
          <p:cNvPr id="12" name="Graphic 11" descr="Arrow: Slight curve">
            <a:extLst>
              <a:ext uri="{FF2B5EF4-FFF2-40B4-BE49-F238E27FC236}">
                <a16:creationId xmlns:a16="http://schemas.microsoft.com/office/drawing/2014/main" id="{EEB2720E-383B-435A-9059-8FFE7A0CBC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841879">
            <a:off x="3061753" y="1635941"/>
            <a:ext cx="3022774" cy="594485"/>
          </a:xfrm>
          <a:prstGeom prst="rect">
            <a:avLst/>
          </a:prstGeom>
        </p:spPr>
      </p:pic>
      <p:pic>
        <p:nvPicPr>
          <p:cNvPr id="13" name="Graphic 12" descr="Arrow: Slight curve">
            <a:extLst>
              <a:ext uri="{FF2B5EF4-FFF2-40B4-BE49-F238E27FC236}">
                <a16:creationId xmlns:a16="http://schemas.microsoft.com/office/drawing/2014/main" id="{8B071B3F-C38C-4584-8A6B-27DFE9FEB7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346870">
            <a:off x="6981002" y="1949436"/>
            <a:ext cx="1216593" cy="594485"/>
          </a:xfrm>
          <a:prstGeom prst="rect">
            <a:avLst/>
          </a:prstGeom>
        </p:spPr>
      </p:pic>
    </p:spTree>
    <p:extLst>
      <p:ext uri="{BB962C8B-B14F-4D97-AF65-F5344CB8AC3E}">
        <p14:creationId xmlns:p14="http://schemas.microsoft.com/office/powerpoint/2010/main" val="304681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36FD62-571D-477C-A45C-E86709051AA0}"/>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2.15</a:t>
            </a:r>
            <a:endParaRPr lang="en-US" sz="1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BB96EC0-8428-462B-AAE6-CE6B9849A13B}"/>
              </a:ext>
            </a:extLst>
          </p:cNvPr>
          <p:cNvPicPr>
            <a:picLocks noChangeAspect="1"/>
          </p:cNvPicPr>
          <p:nvPr/>
        </p:nvPicPr>
        <p:blipFill>
          <a:blip r:embed="rId2"/>
          <a:stretch>
            <a:fillRect/>
          </a:stretch>
        </p:blipFill>
        <p:spPr>
          <a:xfrm>
            <a:off x="4686002" y="704009"/>
            <a:ext cx="3368500" cy="6153991"/>
          </a:xfrm>
          <a:prstGeom prst="rect">
            <a:avLst/>
          </a:prstGeom>
        </p:spPr>
      </p:pic>
      <p:sp>
        <p:nvSpPr>
          <p:cNvPr id="6" name="Title 1">
            <a:extLst>
              <a:ext uri="{FF2B5EF4-FFF2-40B4-BE49-F238E27FC236}">
                <a16:creationId xmlns:a16="http://schemas.microsoft.com/office/drawing/2014/main" id="{304CC2B8-5A34-417E-84FE-E6CB0BB19D8B}"/>
              </a:ext>
            </a:extLst>
          </p:cNvPr>
          <p:cNvSpPr txBox="1">
            <a:spLocks noGrp="1"/>
          </p:cNvSpPr>
          <p:nvPr>
            <p:ph type="title"/>
          </p:nvPr>
        </p:nvSpPr>
        <p:spPr>
          <a:xfrm>
            <a:off x="6998" y="197286"/>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Form Acknowledgement</a:t>
            </a:r>
          </a:p>
        </p:txBody>
      </p:sp>
      <p:grpSp>
        <p:nvGrpSpPr>
          <p:cNvPr id="8" name="Group 7">
            <a:extLst>
              <a:ext uri="{FF2B5EF4-FFF2-40B4-BE49-F238E27FC236}">
                <a16:creationId xmlns:a16="http://schemas.microsoft.com/office/drawing/2014/main" id="{102E3708-033C-4E22-AF4B-AC656B4FA98E}"/>
              </a:ext>
            </a:extLst>
          </p:cNvPr>
          <p:cNvGrpSpPr/>
          <p:nvPr/>
        </p:nvGrpSpPr>
        <p:grpSpPr>
          <a:xfrm>
            <a:off x="1922528" y="5037610"/>
            <a:ext cx="306705" cy="271145"/>
            <a:chOff x="0" y="0"/>
            <a:chExt cx="465716" cy="459142"/>
          </a:xfrm>
        </p:grpSpPr>
        <p:sp>
          <p:nvSpPr>
            <p:cNvPr id="9" name="Flowchart: Connector 8">
              <a:extLst>
                <a:ext uri="{FF2B5EF4-FFF2-40B4-BE49-F238E27FC236}">
                  <a16:creationId xmlns:a16="http://schemas.microsoft.com/office/drawing/2014/main" id="{2B1C46DC-2EF4-46E5-92AE-150138BDBA6F}"/>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extBox 14">
              <a:extLst>
                <a:ext uri="{FF2B5EF4-FFF2-40B4-BE49-F238E27FC236}">
                  <a16:creationId xmlns:a16="http://schemas.microsoft.com/office/drawing/2014/main" id="{D7A61463-AEEB-4980-9A57-8053FEEAC283}"/>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1" name="TextBox 10">
            <a:extLst>
              <a:ext uri="{FF2B5EF4-FFF2-40B4-BE49-F238E27FC236}">
                <a16:creationId xmlns:a16="http://schemas.microsoft.com/office/drawing/2014/main" id="{E349444B-9921-4B50-952D-6CBB83C364CF}"/>
              </a:ext>
            </a:extLst>
          </p:cNvPr>
          <p:cNvSpPr txBox="1"/>
          <p:nvPr/>
        </p:nvSpPr>
        <p:spPr>
          <a:xfrm>
            <a:off x="2229233" y="5037610"/>
            <a:ext cx="2750206" cy="584775"/>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Check box to acknowledge authorization to submit form</a:t>
            </a:r>
          </a:p>
        </p:txBody>
      </p:sp>
      <p:pic>
        <p:nvPicPr>
          <p:cNvPr id="12" name="Graphic 11" descr="Arrow: Slight curve">
            <a:extLst>
              <a:ext uri="{FF2B5EF4-FFF2-40B4-BE49-F238E27FC236}">
                <a16:creationId xmlns:a16="http://schemas.microsoft.com/office/drawing/2014/main" id="{BAAF111B-3A73-40A8-8419-20A5A1FD4A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346870">
            <a:off x="3926517" y="5625898"/>
            <a:ext cx="1216593" cy="594485"/>
          </a:xfrm>
          <a:prstGeom prst="rect">
            <a:avLst/>
          </a:prstGeom>
        </p:spPr>
      </p:pic>
    </p:spTree>
    <p:extLst>
      <p:ext uri="{BB962C8B-B14F-4D97-AF65-F5344CB8AC3E}">
        <p14:creationId xmlns:p14="http://schemas.microsoft.com/office/powerpoint/2010/main" val="268654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94DBAB-1C50-49F4-BDC5-6105E0683A6B}"/>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2.16</a:t>
            </a:r>
            <a:endParaRPr lang="en-US" sz="1200" dirty="0">
              <a:effectLst/>
              <a:latin typeface="Times New Roman" panose="02020603050405020304" pitchFamily="18" charset="0"/>
              <a:ea typeface="Times New Roman" panose="02020603050405020304" pitchFamily="18" charset="0"/>
            </a:endParaRPr>
          </a:p>
        </p:txBody>
      </p:sp>
      <p:sp>
        <p:nvSpPr>
          <p:cNvPr id="5" name="Title 1">
            <a:extLst>
              <a:ext uri="{FF2B5EF4-FFF2-40B4-BE49-F238E27FC236}">
                <a16:creationId xmlns:a16="http://schemas.microsoft.com/office/drawing/2014/main" id="{10032AF9-2BAD-4957-A4FB-4FFA16F30F16}"/>
              </a:ext>
            </a:extLst>
          </p:cNvPr>
          <p:cNvSpPr txBox="1">
            <a:spLocks noGrp="1"/>
          </p:cNvSpPr>
          <p:nvPr>
            <p:ph type="title"/>
          </p:nvPr>
        </p:nvSpPr>
        <p:spPr>
          <a:xfrm>
            <a:off x="6998" y="197286"/>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Form Submission Confirmation</a:t>
            </a:r>
          </a:p>
        </p:txBody>
      </p:sp>
      <p:pic>
        <p:nvPicPr>
          <p:cNvPr id="6" name="Picture 5">
            <a:extLst>
              <a:ext uri="{FF2B5EF4-FFF2-40B4-BE49-F238E27FC236}">
                <a16:creationId xmlns:a16="http://schemas.microsoft.com/office/drawing/2014/main" id="{2915299E-8DA4-44A6-B5F1-622E98EDDCAB}"/>
              </a:ext>
            </a:extLst>
          </p:cNvPr>
          <p:cNvPicPr>
            <a:picLocks noChangeAspect="1"/>
          </p:cNvPicPr>
          <p:nvPr/>
        </p:nvPicPr>
        <p:blipFill>
          <a:blip r:embed="rId2"/>
          <a:stretch>
            <a:fillRect/>
          </a:stretch>
        </p:blipFill>
        <p:spPr>
          <a:xfrm>
            <a:off x="3171417" y="2724051"/>
            <a:ext cx="5849166" cy="1409897"/>
          </a:xfrm>
          <a:prstGeom prst="rect">
            <a:avLst/>
          </a:prstGeom>
        </p:spPr>
      </p:pic>
    </p:spTree>
    <p:extLst>
      <p:ext uri="{BB962C8B-B14F-4D97-AF65-F5344CB8AC3E}">
        <p14:creationId xmlns:p14="http://schemas.microsoft.com/office/powerpoint/2010/main" val="136660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DFAD93-F5C0-4B9B-B70E-63032FFFCD89}"/>
              </a:ext>
            </a:extLst>
          </p:cNvPr>
          <p:cNvSpPr txBox="1">
            <a:spLocks noGrp="1"/>
          </p:cNvSpPr>
          <p:nvPr>
            <p:ph type="title"/>
          </p:nvPr>
        </p:nvSpPr>
        <p:spPr>
          <a:xfrm>
            <a:off x="6998" y="197286"/>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Form Review</a:t>
            </a:r>
          </a:p>
        </p:txBody>
      </p:sp>
      <p:pic>
        <p:nvPicPr>
          <p:cNvPr id="5" name="Picture 4">
            <a:extLst>
              <a:ext uri="{FF2B5EF4-FFF2-40B4-BE49-F238E27FC236}">
                <a16:creationId xmlns:a16="http://schemas.microsoft.com/office/drawing/2014/main" id="{EF84807C-600E-4221-A012-54D8F63D34AF}"/>
              </a:ext>
            </a:extLst>
          </p:cNvPr>
          <p:cNvPicPr>
            <a:picLocks noChangeAspect="1"/>
          </p:cNvPicPr>
          <p:nvPr/>
        </p:nvPicPr>
        <p:blipFill>
          <a:blip r:embed="rId2"/>
          <a:stretch>
            <a:fillRect/>
          </a:stretch>
        </p:blipFill>
        <p:spPr>
          <a:xfrm>
            <a:off x="3114259" y="1161733"/>
            <a:ext cx="5963482" cy="4534533"/>
          </a:xfrm>
          <a:prstGeom prst="rect">
            <a:avLst/>
          </a:prstGeom>
        </p:spPr>
      </p:pic>
      <p:sp>
        <p:nvSpPr>
          <p:cNvPr id="6" name="TextBox 5">
            <a:extLst>
              <a:ext uri="{FF2B5EF4-FFF2-40B4-BE49-F238E27FC236}">
                <a16:creationId xmlns:a16="http://schemas.microsoft.com/office/drawing/2014/main" id="{9B74864F-2B46-47B3-AF76-CD17135D599F}"/>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2.17</a:t>
            </a:r>
            <a:endParaRPr lang="en-US" sz="1200" dirty="0">
              <a:effectLst/>
              <a:latin typeface="Times New Roman" panose="02020603050405020304" pitchFamily="18" charset="0"/>
              <a:ea typeface="Times New Roman" panose="02020603050405020304" pitchFamily="18" charset="0"/>
            </a:endParaRPr>
          </a:p>
        </p:txBody>
      </p:sp>
      <p:sp>
        <p:nvSpPr>
          <p:cNvPr id="7" name="TextBox 12">
            <a:extLst>
              <a:ext uri="{FF2B5EF4-FFF2-40B4-BE49-F238E27FC236}">
                <a16:creationId xmlns:a16="http://schemas.microsoft.com/office/drawing/2014/main" id="{6D4AC0B2-F6D1-4A2C-B88C-1DF09833BA3E}"/>
              </a:ext>
            </a:extLst>
          </p:cNvPr>
          <p:cNvSpPr txBox="1"/>
          <p:nvPr/>
        </p:nvSpPr>
        <p:spPr>
          <a:xfrm>
            <a:off x="5442902" y="3218180"/>
            <a:ext cx="1306195" cy="421640"/>
          </a:xfrm>
          <a:prstGeom prst="rect">
            <a:avLst/>
          </a:prstGeom>
          <a:noFill/>
        </p:spPr>
        <p:txBody>
          <a:bodyPr wrap="square" rtlCol="0">
            <a:spAutoFit/>
          </a:bodyPr>
          <a:lstStyle/>
          <a:p>
            <a:pPr marL="0" marR="0">
              <a:spcBef>
                <a:spcPts val="0"/>
              </a:spcBef>
              <a:spcAft>
                <a:spcPts val="0"/>
              </a:spcAft>
            </a:pPr>
            <a:r>
              <a:rPr lang="en-US" sz="1000" b="1" kern="120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2.17</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78929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9F2204-CD56-4594-98B5-1A6D4B072FF2}"/>
              </a:ext>
            </a:extLst>
          </p:cNvPr>
          <p:cNvSpPr/>
          <p:nvPr/>
        </p:nvSpPr>
        <p:spPr>
          <a:xfrm>
            <a:off x="293716" y="1538442"/>
            <a:ext cx="11604568" cy="4401205"/>
          </a:xfrm>
          <a:prstGeom prst="rect">
            <a:avLst/>
          </a:prstGeom>
        </p:spPr>
        <p:txBody>
          <a:bodyPr wrap="square">
            <a:spAutoFit/>
          </a:bodyPr>
          <a:lstStyle/>
          <a:p>
            <a:r>
              <a:rPr lang="en-US" sz="2000" b="1" dirty="0"/>
              <a:t>Purpose</a:t>
            </a:r>
            <a:r>
              <a:rPr lang="en-US" sz="2000" dirty="0"/>
              <a:t>: To orient the user to the bond issuance function in NorthSTAR.</a:t>
            </a:r>
          </a:p>
          <a:p>
            <a:endParaRPr lang="en-US" sz="2000" dirty="0"/>
          </a:p>
          <a:p>
            <a:r>
              <a:rPr lang="en-US" sz="2000" b="1" dirty="0"/>
              <a:t>Common icons and text colors in this presentation</a:t>
            </a:r>
            <a:r>
              <a:rPr lang="en-US" sz="2000" dirty="0"/>
              <a:t>:</a:t>
            </a:r>
          </a:p>
          <a:p>
            <a:endParaRPr lang="en-US" sz="2000" dirty="0"/>
          </a:p>
          <a:p>
            <a:pPr marL="342900" indent="-342900">
              <a:buFont typeface="Arial" panose="020B0604020202020204" pitchFamily="34" charset="0"/>
              <a:buChar char="•"/>
            </a:pPr>
            <a:r>
              <a:rPr lang="en-US" sz="2000" dirty="0"/>
              <a:t>Blue text in NorthSTAR means the text is a hyperlink to another form or data table.</a:t>
            </a:r>
          </a:p>
          <a:p>
            <a:endParaRPr lang="en-US" sz="2000" dirty="0"/>
          </a:p>
          <a:p>
            <a:pPr marL="342900" indent="-342900">
              <a:buFont typeface="Arial" panose="020B0604020202020204" pitchFamily="34" charset="0"/>
              <a:buChar char="•"/>
            </a:pPr>
            <a:r>
              <a:rPr lang="en-US" sz="2000" dirty="0"/>
              <a:t>An icon like this:           denotes a point of interest or an important feature in NorthSTAR. It will usually be accompanied with an arrow like this              and descriptive text. The number will be cross referenced to information in the training outline.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Black text or greyed out arrows or features cannot be used in the current context.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black box with green text at the bottom left of the slide (                      )  shows the training module and slide number. This is cross referenced to the Training outline used in conjunction with this presentation.</a:t>
            </a:r>
          </a:p>
        </p:txBody>
      </p:sp>
      <p:grpSp>
        <p:nvGrpSpPr>
          <p:cNvPr id="5" name="Group 4">
            <a:extLst>
              <a:ext uri="{FF2B5EF4-FFF2-40B4-BE49-F238E27FC236}">
                <a16:creationId xmlns:a16="http://schemas.microsoft.com/office/drawing/2014/main" id="{4A7B42A5-46CD-40E9-ACD4-8524BCADA351}"/>
              </a:ext>
            </a:extLst>
          </p:cNvPr>
          <p:cNvGrpSpPr/>
          <p:nvPr/>
        </p:nvGrpSpPr>
        <p:grpSpPr>
          <a:xfrm>
            <a:off x="2573052" y="3429000"/>
            <a:ext cx="334129" cy="309797"/>
            <a:chOff x="1297231" y="346248"/>
            <a:chExt cx="465716" cy="459142"/>
          </a:xfrm>
        </p:grpSpPr>
        <p:sp>
          <p:nvSpPr>
            <p:cNvPr id="6" name="Flowchart: Connector 5">
              <a:extLst>
                <a:ext uri="{FF2B5EF4-FFF2-40B4-BE49-F238E27FC236}">
                  <a16:creationId xmlns:a16="http://schemas.microsoft.com/office/drawing/2014/main" id="{61A018DB-F9CC-4DEA-A710-82727E0AAC6A}"/>
                </a:ext>
              </a:extLst>
            </p:cNvPr>
            <p:cNvSpPr/>
            <p:nvPr/>
          </p:nvSpPr>
          <p:spPr>
            <a:xfrm>
              <a:off x="1297231" y="346248"/>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D27B0F3-61DD-498B-8D8A-7F9B19555907}"/>
                </a:ext>
              </a:extLst>
            </p:cNvPr>
            <p:cNvSpPr txBox="1"/>
            <p:nvPr/>
          </p:nvSpPr>
          <p:spPr>
            <a:xfrm>
              <a:off x="1332128" y="349240"/>
              <a:ext cx="395919" cy="456150"/>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1</a:t>
              </a:r>
            </a:p>
          </p:txBody>
        </p:sp>
      </p:grpSp>
      <p:pic>
        <p:nvPicPr>
          <p:cNvPr id="8" name="Graphic 7" descr="Arrow: Slight curve">
            <a:extLst>
              <a:ext uri="{FF2B5EF4-FFF2-40B4-BE49-F238E27FC236}">
                <a16:creationId xmlns:a16="http://schemas.microsoft.com/office/drawing/2014/main" id="{BC0B8C8F-264C-40CD-AE9E-C9A1BB296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42127">
            <a:off x="4473801" y="3674813"/>
            <a:ext cx="775402" cy="393305"/>
          </a:xfrm>
          <a:prstGeom prst="rect">
            <a:avLst/>
          </a:prstGeom>
          <a:scene3d>
            <a:camera prst="orthographicFront">
              <a:rot lat="0" lon="0" rev="0"/>
            </a:camera>
            <a:lightRig rig="threePt" dir="t"/>
          </a:scene3d>
        </p:spPr>
      </p:pic>
      <p:sp>
        <p:nvSpPr>
          <p:cNvPr id="9" name="TextBox 8">
            <a:extLst>
              <a:ext uri="{FF2B5EF4-FFF2-40B4-BE49-F238E27FC236}">
                <a16:creationId xmlns:a16="http://schemas.microsoft.com/office/drawing/2014/main" id="{382D116A-C754-4E75-88A5-523182778088}"/>
              </a:ext>
            </a:extLst>
          </p:cNvPr>
          <p:cNvSpPr txBox="1"/>
          <p:nvPr/>
        </p:nvSpPr>
        <p:spPr>
          <a:xfrm>
            <a:off x="6757472" y="5257285"/>
            <a:ext cx="1306600" cy="276999"/>
          </a:xfrm>
          <a:prstGeom prst="rect">
            <a:avLst/>
          </a:prstGeom>
          <a:noFill/>
        </p:spPr>
        <p:txBody>
          <a:bodyPr wrap="square" rtlCol="0">
            <a:spAutoFit/>
          </a:bodyPr>
          <a:lstStyle/>
          <a:p>
            <a:r>
              <a:rPr lang="en-US" sz="1200" b="1" dirty="0">
                <a:solidFill>
                  <a:schemeClr val="bg1"/>
                </a:solidFill>
                <a:highlight>
                  <a:srgbClr val="000000"/>
                </a:highlight>
              </a:rPr>
              <a:t>Mod 1 Slide 2.10</a:t>
            </a:r>
          </a:p>
        </p:txBody>
      </p:sp>
      <p:sp>
        <p:nvSpPr>
          <p:cNvPr id="10" name="Title 1">
            <a:extLst>
              <a:ext uri="{FF2B5EF4-FFF2-40B4-BE49-F238E27FC236}">
                <a16:creationId xmlns:a16="http://schemas.microsoft.com/office/drawing/2014/main" id="{52456DF3-4A84-499A-BB2C-5F96E153BF33}"/>
              </a:ext>
            </a:extLst>
          </p:cNvPr>
          <p:cNvSpPr>
            <a:spLocks noGrp="1"/>
          </p:cNvSpPr>
          <p:nvPr>
            <p:ph type="title"/>
          </p:nvPr>
        </p:nvSpPr>
        <p:spPr>
          <a:xfrm>
            <a:off x="0" y="158092"/>
            <a:ext cx="12192000" cy="535244"/>
          </a:xfrm>
        </p:spPr>
        <p:txBody>
          <a:bodyPr>
            <a:normAutofit/>
          </a:bodyPr>
          <a:lstStyle/>
          <a:p>
            <a:pPr algn="ctr"/>
            <a:r>
              <a:rPr lang="en-US" sz="2800" b="1" dirty="0"/>
              <a:t>NorthSTAR Bond Issuance Functions</a:t>
            </a:r>
          </a:p>
        </p:txBody>
      </p:sp>
    </p:spTree>
    <p:extLst>
      <p:ext uri="{BB962C8B-B14F-4D97-AF65-F5344CB8AC3E}">
        <p14:creationId xmlns:p14="http://schemas.microsoft.com/office/powerpoint/2010/main" val="239473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31DB25-47A7-40A5-8C63-17B64F965F70}"/>
              </a:ext>
            </a:extLst>
          </p:cNvPr>
          <p:cNvSpPr txBox="1">
            <a:spLocks noGrp="1"/>
          </p:cNvSpPr>
          <p:nvPr>
            <p:ph type="title"/>
          </p:nvPr>
        </p:nvSpPr>
        <p:spPr>
          <a:xfrm>
            <a:off x="6998" y="197286"/>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Select bond for review</a:t>
            </a:r>
          </a:p>
        </p:txBody>
      </p:sp>
      <p:pic>
        <p:nvPicPr>
          <p:cNvPr id="5" name="Picture 4">
            <a:extLst>
              <a:ext uri="{FF2B5EF4-FFF2-40B4-BE49-F238E27FC236}">
                <a16:creationId xmlns:a16="http://schemas.microsoft.com/office/drawing/2014/main" id="{C7708188-3276-48D9-9ADE-9993F2A51E2C}"/>
              </a:ext>
            </a:extLst>
          </p:cNvPr>
          <p:cNvPicPr>
            <a:picLocks noChangeAspect="1"/>
          </p:cNvPicPr>
          <p:nvPr/>
        </p:nvPicPr>
        <p:blipFill>
          <a:blip r:embed="rId2"/>
          <a:stretch>
            <a:fillRect/>
          </a:stretch>
        </p:blipFill>
        <p:spPr>
          <a:xfrm>
            <a:off x="1896568" y="1006265"/>
            <a:ext cx="8064555" cy="5475722"/>
          </a:xfrm>
          <a:prstGeom prst="rect">
            <a:avLst/>
          </a:prstGeom>
        </p:spPr>
      </p:pic>
      <p:sp>
        <p:nvSpPr>
          <p:cNvPr id="6" name="TextBox 5">
            <a:extLst>
              <a:ext uri="{FF2B5EF4-FFF2-40B4-BE49-F238E27FC236}">
                <a16:creationId xmlns:a16="http://schemas.microsoft.com/office/drawing/2014/main" id="{796C5A4D-B81F-4BE0-917F-B29F4B158CF3}"/>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2.18</a:t>
            </a:r>
            <a:endParaRPr lang="en-US" sz="1200" dirty="0">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FD9F25A4-B03C-4FE0-AD51-9EBCD9350FB6}"/>
              </a:ext>
            </a:extLst>
          </p:cNvPr>
          <p:cNvGrpSpPr/>
          <p:nvPr/>
        </p:nvGrpSpPr>
        <p:grpSpPr>
          <a:xfrm>
            <a:off x="848496" y="536847"/>
            <a:ext cx="306705" cy="271145"/>
            <a:chOff x="0" y="0"/>
            <a:chExt cx="465716" cy="459142"/>
          </a:xfrm>
        </p:grpSpPr>
        <p:sp>
          <p:nvSpPr>
            <p:cNvPr id="8" name="Flowchart: Connector 7">
              <a:extLst>
                <a:ext uri="{FF2B5EF4-FFF2-40B4-BE49-F238E27FC236}">
                  <a16:creationId xmlns:a16="http://schemas.microsoft.com/office/drawing/2014/main" id="{CC61E56A-9070-4788-97FC-D4FCC59C88B6}"/>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14">
              <a:extLst>
                <a:ext uri="{FF2B5EF4-FFF2-40B4-BE49-F238E27FC236}">
                  <a16:creationId xmlns:a16="http://schemas.microsoft.com/office/drawing/2014/main" id="{2D7B289A-18B5-4DDF-B85F-2E1D836046E8}"/>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0" name="TextBox 9">
            <a:extLst>
              <a:ext uri="{FF2B5EF4-FFF2-40B4-BE49-F238E27FC236}">
                <a16:creationId xmlns:a16="http://schemas.microsoft.com/office/drawing/2014/main" id="{3B97D907-CEF6-497B-89E6-A6BF7360B276}"/>
              </a:ext>
            </a:extLst>
          </p:cNvPr>
          <p:cNvSpPr txBox="1"/>
          <p:nvPr/>
        </p:nvSpPr>
        <p:spPr>
          <a:xfrm>
            <a:off x="1130270" y="498828"/>
            <a:ext cx="2671015"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Explore data, bonds</a:t>
            </a:r>
            <a:endParaRPr lang="en-US" sz="1600" b="1" dirty="0">
              <a:solidFill>
                <a:schemeClr val="accent6">
                  <a:lumMod val="50000"/>
                </a:schemeClr>
              </a:solidFill>
              <a:latin typeface="Calibri" panose="020F0502020204030204" pitchFamily="34" charset="0"/>
              <a:cs typeface="Times New Roman" panose="02020603050405020304" pitchFamily="18" charset="0"/>
            </a:endParaRPr>
          </a:p>
        </p:txBody>
      </p:sp>
      <p:pic>
        <p:nvPicPr>
          <p:cNvPr id="11" name="Graphic 10" descr="Arrow: Slight curve">
            <a:extLst>
              <a:ext uri="{FF2B5EF4-FFF2-40B4-BE49-F238E27FC236}">
                <a16:creationId xmlns:a16="http://schemas.microsoft.com/office/drawing/2014/main" id="{0C3765FF-D342-4926-BA42-CC5EE5D4DE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324190">
            <a:off x="973831" y="1043009"/>
            <a:ext cx="1826786" cy="594485"/>
          </a:xfrm>
          <a:prstGeom prst="rect">
            <a:avLst/>
          </a:prstGeom>
        </p:spPr>
      </p:pic>
      <p:grpSp>
        <p:nvGrpSpPr>
          <p:cNvPr id="12" name="Group 11">
            <a:extLst>
              <a:ext uri="{FF2B5EF4-FFF2-40B4-BE49-F238E27FC236}">
                <a16:creationId xmlns:a16="http://schemas.microsoft.com/office/drawing/2014/main" id="{99D8E830-8756-46EC-854D-9DC643A7F67C}"/>
              </a:ext>
            </a:extLst>
          </p:cNvPr>
          <p:cNvGrpSpPr/>
          <p:nvPr/>
        </p:nvGrpSpPr>
        <p:grpSpPr>
          <a:xfrm>
            <a:off x="362126" y="2117153"/>
            <a:ext cx="306705" cy="271145"/>
            <a:chOff x="0" y="0"/>
            <a:chExt cx="465716" cy="459142"/>
          </a:xfrm>
        </p:grpSpPr>
        <p:sp>
          <p:nvSpPr>
            <p:cNvPr id="13" name="Flowchart: Connector 12">
              <a:extLst>
                <a:ext uri="{FF2B5EF4-FFF2-40B4-BE49-F238E27FC236}">
                  <a16:creationId xmlns:a16="http://schemas.microsoft.com/office/drawing/2014/main" id="{5E34247D-C0C9-46A3-8B48-05901E9E6006}"/>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14" name="TextBox 13">
              <a:extLst>
                <a:ext uri="{FF2B5EF4-FFF2-40B4-BE49-F238E27FC236}">
                  <a16:creationId xmlns:a16="http://schemas.microsoft.com/office/drawing/2014/main" id="{B9148C07-4116-4FBD-9D76-A27BE707CEF3}"/>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p:txBody>
        </p:sp>
      </p:grpSp>
      <p:pic>
        <p:nvPicPr>
          <p:cNvPr id="15" name="Graphic 14" descr="Arrow: Slight curve">
            <a:extLst>
              <a:ext uri="{FF2B5EF4-FFF2-40B4-BE49-F238E27FC236}">
                <a16:creationId xmlns:a16="http://schemas.microsoft.com/office/drawing/2014/main" id="{47564F59-1409-4169-9452-15F90DD95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324190">
            <a:off x="992521" y="2848997"/>
            <a:ext cx="1826786" cy="594485"/>
          </a:xfrm>
          <a:prstGeom prst="rect">
            <a:avLst/>
          </a:prstGeom>
        </p:spPr>
      </p:pic>
      <p:sp>
        <p:nvSpPr>
          <p:cNvPr id="16" name="TextBox 15">
            <a:extLst>
              <a:ext uri="{FF2B5EF4-FFF2-40B4-BE49-F238E27FC236}">
                <a16:creationId xmlns:a16="http://schemas.microsoft.com/office/drawing/2014/main" id="{7CA2E287-4ADC-4D6D-9EBC-4ED66A0740A1}"/>
              </a:ext>
            </a:extLst>
          </p:cNvPr>
          <p:cNvSpPr txBox="1"/>
          <p:nvPr/>
        </p:nvSpPr>
        <p:spPr>
          <a:xfrm>
            <a:off x="642143" y="2079133"/>
            <a:ext cx="1254426" cy="584775"/>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List of Bonds is displayed</a:t>
            </a:r>
            <a:endParaRPr lang="en-US" sz="1600" b="1" dirty="0">
              <a:solidFill>
                <a:schemeClr val="accent6">
                  <a:lumMod val="50000"/>
                </a:schemeClr>
              </a:solidFill>
              <a:latin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44B545FF-5933-4D37-BDDB-53541B9244F9}"/>
              </a:ext>
            </a:extLst>
          </p:cNvPr>
          <p:cNvGrpSpPr/>
          <p:nvPr/>
        </p:nvGrpSpPr>
        <p:grpSpPr>
          <a:xfrm>
            <a:off x="323599" y="3678132"/>
            <a:ext cx="334129" cy="309797"/>
            <a:chOff x="1297231" y="346248"/>
            <a:chExt cx="465716" cy="459142"/>
          </a:xfrm>
        </p:grpSpPr>
        <p:sp>
          <p:nvSpPr>
            <p:cNvPr id="18" name="Flowchart: Connector 17">
              <a:extLst>
                <a:ext uri="{FF2B5EF4-FFF2-40B4-BE49-F238E27FC236}">
                  <a16:creationId xmlns:a16="http://schemas.microsoft.com/office/drawing/2014/main" id="{DDB4B62B-BF45-4384-85FF-500D1BD62718}"/>
                </a:ext>
              </a:extLst>
            </p:cNvPr>
            <p:cNvSpPr/>
            <p:nvPr/>
          </p:nvSpPr>
          <p:spPr>
            <a:xfrm>
              <a:off x="1297231" y="346248"/>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7B05449-1904-411E-8C3B-4AC63B5D3375}"/>
                </a:ext>
              </a:extLst>
            </p:cNvPr>
            <p:cNvSpPr txBox="1"/>
            <p:nvPr/>
          </p:nvSpPr>
          <p:spPr>
            <a:xfrm>
              <a:off x="1332128" y="349240"/>
              <a:ext cx="395918" cy="456148"/>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3</a:t>
              </a:r>
            </a:p>
          </p:txBody>
        </p:sp>
      </p:grpSp>
      <p:pic>
        <p:nvPicPr>
          <p:cNvPr id="20" name="Graphic 19" descr="Arrow: Slight curve">
            <a:extLst>
              <a:ext uri="{FF2B5EF4-FFF2-40B4-BE49-F238E27FC236}">
                <a16:creationId xmlns:a16="http://schemas.microsoft.com/office/drawing/2014/main" id="{7174DE15-CBE2-4F63-A500-2563CB35BE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8223">
            <a:off x="508514" y="3801922"/>
            <a:ext cx="3775009" cy="594485"/>
          </a:xfrm>
          <a:prstGeom prst="rect">
            <a:avLst/>
          </a:prstGeom>
        </p:spPr>
      </p:pic>
      <p:sp>
        <p:nvSpPr>
          <p:cNvPr id="21" name="TextBox 20">
            <a:extLst>
              <a:ext uri="{FF2B5EF4-FFF2-40B4-BE49-F238E27FC236}">
                <a16:creationId xmlns:a16="http://schemas.microsoft.com/office/drawing/2014/main" id="{501A6305-4923-4038-BA4E-206A5A117CBF}"/>
              </a:ext>
            </a:extLst>
          </p:cNvPr>
          <p:cNvSpPr txBox="1"/>
          <p:nvPr/>
        </p:nvSpPr>
        <p:spPr>
          <a:xfrm>
            <a:off x="249892" y="4070621"/>
            <a:ext cx="1254426" cy="1077218"/>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Select bond number to open bond detail</a:t>
            </a:r>
            <a:endParaRPr lang="en-US" sz="1600" b="1" dirty="0">
              <a:solidFill>
                <a:schemeClr val="accent6">
                  <a:lumMod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936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DDE8B3-D414-47F7-87D7-817F95B5201C}"/>
              </a:ext>
            </a:extLst>
          </p:cNvPr>
          <p:cNvSpPr txBox="1">
            <a:spLocks noGrp="1"/>
          </p:cNvSpPr>
          <p:nvPr>
            <p:ph type="title"/>
          </p:nvPr>
        </p:nvSpPr>
        <p:spPr>
          <a:xfrm>
            <a:off x="6998" y="197286"/>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Review Bond Detail</a:t>
            </a:r>
          </a:p>
        </p:txBody>
      </p:sp>
      <p:pic>
        <p:nvPicPr>
          <p:cNvPr id="5" name="Picture 4">
            <a:extLst>
              <a:ext uri="{FF2B5EF4-FFF2-40B4-BE49-F238E27FC236}">
                <a16:creationId xmlns:a16="http://schemas.microsoft.com/office/drawing/2014/main" id="{250E3B04-69BB-4D48-A726-912B00E4B39D}"/>
              </a:ext>
            </a:extLst>
          </p:cNvPr>
          <p:cNvPicPr>
            <a:picLocks noChangeAspect="1"/>
          </p:cNvPicPr>
          <p:nvPr/>
        </p:nvPicPr>
        <p:blipFill>
          <a:blip r:embed="rId2"/>
          <a:stretch>
            <a:fillRect/>
          </a:stretch>
        </p:blipFill>
        <p:spPr>
          <a:xfrm>
            <a:off x="1618625" y="1021404"/>
            <a:ext cx="8954750" cy="5394100"/>
          </a:xfrm>
          <a:prstGeom prst="rect">
            <a:avLst/>
          </a:prstGeom>
        </p:spPr>
      </p:pic>
      <p:sp>
        <p:nvSpPr>
          <p:cNvPr id="6" name="TextBox 5">
            <a:extLst>
              <a:ext uri="{FF2B5EF4-FFF2-40B4-BE49-F238E27FC236}">
                <a16:creationId xmlns:a16="http://schemas.microsoft.com/office/drawing/2014/main" id="{F4C5F367-C3B3-425C-9C2F-986F8911D1E0}"/>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2.18</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738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DCA78D-AA65-41D4-B51E-D4E1311C57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036" y="1079574"/>
            <a:ext cx="7881154" cy="5124539"/>
          </a:xfrm>
        </p:spPr>
      </p:pic>
      <p:sp>
        <p:nvSpPr>
          <p:cNvPr id="6" name="Title 1">
            <a:extLst>
              <a:ext uri="{FF2B5EF4-FFF2-40B4-BE49-F238E27FC236}">
                <a16:creationId xmlns:a16="http://schemas.microsoft.com/office/drawing/2014/main" id="{555E74BB-098F-4581-90F2-243ED07F49EB}"/>
              </a:ext>
            </a:extLst>
          </p:cNvPr>
          <p:cNvSpPr txBox="1">
            <a:spLocks/>
          </p:cNvSpPr>
          <p:nvPr/>
        </p:nvSpPr>
        <p:spPr>
          <a:xfrm>
            <a:off x="0" y="158092"/>
            <a:ext cx="12192000" cy="687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NorthSTAR Log-In Page</a:t>
            </a:r>
            <a:endParaRPr lang="en-US" sz="2800" b="1" dirty="0"/>
          </a:p>
        </p:txBody>
      </p:sp>
      <p:sp>
        <p:nvSpPr>
          <p:cNvPr id="15" name="TextBox 14">
            <a:extLst>
              <a:ext uri="{FF2B5EF4-FFF2-40B4-BE49-F238E27FC236}">
                <a16:creationId xmlns:a16="http://schemas.microsoft.com/office/drawing/2014/main" id="{0A4EFBA9-B861-4172-AC4B-3E35DD0B2DF9}"/>
              </a:ext>
            </a:extLst>
          </p:cNvPr>
          <p:cNvSpPr txBox="1"/>
          <p:nvPr/>
        </p:nvSpPr>
        <p:spPr>
          <a:xfrm>
            <a:off x="161569" y="6195801"/>
            <a:ext cx="1306600" cy="246221"/>
          </a:xfrm>
          <a:prstGeom prst="rect">
            <a:avLst/>
          </a:prstGeom>
          <a:noFill/>
        </p:spPr>
        <p:txBody>
          <a:bodyPr wrap="square" rtlCol="0">
            <a:spAutoFit/>
          </a:bodyPr>
          <a:lstStyle/>
          <a:p>
            <a:r>
              <a:rPr lang="en-US" sz="1000" b="1" dirty="0">
                <a:solidFill>
                  <a:schemeClr val="bg1"/>
                </a:solidFill>
                <a:highlight>
                  <a:srgbClr val="000000"/>
                </a:highlight>
              </a:rPr>
              <a:t>Mod 2 Slide 2.1</a:t>
            </a:r>
          </a:p>
        </p:txBody>
      </p:sp>
    </p:spTree>
    <p:extLst>
      <p:ext uri="{BB962C8B-B14F-4D97-AF65-F5344CB8AC3E}">
        <p14:creationId xmlns:p14="http://schemas.microsoft.com/office/powerpoint/2010/main" val="148519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CF88A3-5C8B-417C-ACF7-5B123AB1F245}"/>
              </a:ext>
            </a:extLst>
          </p:cNvPr>
          <p:cNvSpPr txBox="1">
            <a:spLocks/>
          </p:cNvSpPr>
          <p:nvPr/>
        </p:nvSpPr>
        <p:spPr>
          <a:xfrm>
            <a:off x="0" y="158092"/>
            <a:ext cx="12192000" cy="687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Home Page for Internal User</a:t>
            </a:r>
          </a:p>
        </p:txBody>
      </p:sp>
      <p:sp>
        <p:nvSpPr>
          <p:cNvPr id="6" name="TextBox 5">
            <a:extLst>
              <a:ext uri="{FF2B5EF4-FFF2-40B4-BE49-F238E27FC236}">
                <a16:creationId xmlns:a16="http://schemas.microsoft.com/office/drawing/2014/main" id="{267A2DF6-726E-41DD-B7E4-4995713FEE2A}"/>
              </a:ext>
            </a:extLst>
          </p:cNvPr>
          <p:cNvSpPr txBox="1"/>
          <p:nvPr/>
        </p:nvSpPr>
        <p:spPr>
          <a:xfrm>
            <a:off x="161569" y="6195801"/>
            <a:ext cx="1306600" cy="246221"/>
          </a:xfrm>
          <a:prstGeom prst="rect">
            <a:avLst/>
          </a:prstGeom>
          <a:noFill/>
        </p:spPr>
        <p:txBody>
          <a:bodyPr wrap="square" rtlCol="0">
            <a:spAutoFit/>
          </a:bodyPr>
          <a:lstStyle/>
          <a:p>
            <a:r>
              <a:rPr lang="en-US" sz="1000" b="1" dirty="0">
                <a:solidFill>
                  <a:schemeClr val="bg1"/>
                </a:solidFill>
                <a:highlight>
                  <a:srgbClr val="000000"/>
                </a:highlight>
              </a:rPr>
              <a:t>Mod 2 Slide 2.2</a:t>
            </a:r>
          </a:p>
        </p:txBody>
      </p:sp>
      <p:pic>
        <p:nvPicPr>
          <p:cNvPr id="7" name="Picture 6">
            <a:extLst>
              <a:ext uri="{FF2B5EF4-FFF2-40B4-BE49-F238E27FC236}">
                <a16:creationId xmlns:a16="http://schemas.microsoft.com/office/drawing/2014/main" id="{7F44CBE6-636A-4C68-9DFE-F5663ABA3690}"/>
              </a:ext>
            </a:extLst>
          </p:cNvPr>
          <p:cNvPicPr>
            <a:picLocks noChangeAspect="1"/>
          </p:cNvPicPr>
          <p:nvPr/>
        </p:nvPicPr>
        <p:blipFill>
          <a:blip r:embed="rId2"/>
          <a:stretch>
            <a:fillRect/>
          </a:stretch>
        </p:blipFill>
        <p:spPr>
          <a:xfrm>
            <a:off x="1699668" y="708454"/>
            <a:ext cx="8792663" cy="5379308"/>
          </a:xfrm>
          <a:prstGeom prst="rect">
            <a:avLst/>
          </a:prstGeom>
        </p:spPr>
      </p:pic>
    </p:spTree>
    <p:extLst>
      <p:ext uri="{BB962C8B-B14F-4D97-AF65-F5344CB8AC3E}">
        <p14:creationId xmlns:p14="http://schemas.microsoft.com/office/powerpoint/2010/main" val="77543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3DF23F-4115-4D5E-8D57-5920E2E90466}"/>
              </a:ext>
            </a:extLst>
          </p:cNvPr>
          <p:cNvSpPr txBox="1">
            <a:spLocks noGrp="1"/>
          </p:cNvSpPr>
          <p:nvPr>
            <p:ph type="title"/>
          </p:nvPr>
        </p:nvSpPr>
        <p:spPr>
          <a:xfrm>
            <a:off x="0" y="365126"/>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Online Forms</a:t>
            </a:r>
          </a:p>
        </p:txBody>
      </p:sp>
      <p:sp>
        <p:nvSpPr>
          <p:cNvPr id="6" name="TextBox 5">
            <a:extLst>
              <a:ext uri="{FF2B5EF4-FFF2-40B4-BE49-F238E27FC236}">
                <a16:creationId xmlns:a16="http://schemas.microsoft.com/office/drawing/2014/main" id="{3E68103E-C393-42EC-907B-F29BCA89D077}"/>
              </a:ext>
            </a:extLst>
          </p:cNvPr>
          <p:cNvSpPr txBox="1"/>
          <p:nvPr/>
        </p:nvSpPr>
        <p:spPr>
          <a:xfrm>
            <a:off x="161569" y="6195801"/>
            <a:ext cx="1306600" cy="246221"/>
          </a:xfrm>
          <a:prstGeom prst="rect">
            <a:avLst/>
          </a:prstGeom>
          <a:noFill/>
        </p:spPr>
        <p:txBody>
          <a:bodyPr wrap="square" rtlCol="0">
            <a:spAutoFit/>
          </a:bodyPr>
          <a:lstStyle/>
          <a:p>
            <a:r>
              <a:rPr lang="en-US" sz="1000" b="1" dirty="0">
                <a:solidFill>
                  <a:schemeClr val="bg1"/>
                </a:solidFill>
                <a:highlight>
                  <a:srgbClr val="000000"/>
                </a:highlight>
              </a:rPr>
              <a:t>Mod 2 Slide 2.3</a:t>
            </a:r>
          </a:p>
        </p:txBody>
      </p:sp>
      <p:pic>
        <p:nvPicPr>
          <p:cNvPr id="9" name="Content Placeholder 8">
            <a:extLst>
              <a:ext uri="{FF2B5EF4-FFF2-40B4-BE49-F238E27FC236}">
                <a16:creationId xmlns:a16="http://schemas.microsoft.com/office/drawing/2014/main" id="{1D93A84F-10CE-4E31-B061-D2E9105AA997}"/>
              </a:ext>
            </a:extLst>
          </p:cNvPr>
          <p:cNvPicPr>
            <a:picLocks noGrp="1" noChangeAspect="1"/>
          </p:cNvPicPr>
          <p:nvPr>
            <p:ph idx="1"/>
          </p:nvPr>
        </p:nvPicPr>
        <p:blipFill>
          <a:blip r:embed="rId2"/>
          <a:stretch>
            <a:fillRect/>
          </a:stretch>
        </p:blipFill>
        <p:spPr>
          <a:xfrm>
            <a:off x="1468169" y="1013254"/>
            <a:ext cx="9084501" cy="5163709"/>
          </a:xfrm>
          <a:prstGeom prst="rect">
            <a:avLst/>
          </a:prstGeom>
        </p:spPr>
      </p:pic>
      <p:grpSp>
        <p:nvGrpSpPr>
          <p:cNvPr id="13" name="Group 12">
            <a:extLst>
              <a:ext uri="{FF2B5EF4-FFF2-40B4-BE49-F238E27FC236}">
                <a16:creationId xmlns:a16="http://schemas.microsoft.com/office/drawing/2014/main" id="{F6E5530D-B569-4324-8287-964F06C6A319}"/>
              </a:ext>
            </a:extLst>
          </p:cNvPr>
          <p:cNvGrpSpPr/>
          <p:nvPr/>
        </p:nvGrpSpPr>
        <p:grpSpPr>
          <a:xfrm>
            <a:off x="5103863" y="1893661"/>
            <a:ext cx="334129" cy="309797"/>
            <a:chOff x="1297231" y="346248"/>
            <a:chExt cx="465716" cy="459142"/>
          </a:xfrm>
        </p:grpSpPr>
        <p:sp>
          <p:nvSpPr>
            <p:cNvPr id="14" name="Flowchart: Connector 13">
              <a:extLst>
                <a:ext uri="{FF2B5EF4-FFF2-40B4-BE49-F238E27FC236}">
                  <a16:creationId xmlns:a16="http://schemas.microsoft.com/office/drawing/2014/main" id="{5A08973C-548E-4339-BFDF-012ADD7BC16A}"/>
                </a:ext>
              </a:extLst>
            </p:cNvPr>
            <p:cNvSpPr/>
            <p:nvPr/>
          </p:nvSpPr>
          <p:spPr>
            <a:xfrm>
              <a:off x="1297231" y="346248"/>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BB490A4-2A6D-447E-8275-A31535743412}"/>
                </a:ext>
              </a:extLst>
            </p:cNvPr>
            <p:cNvSpPr txBox="1"/>
            <p:nvPr/>
          </p:nvSpPr>
          <p:spPr>
            <a:xfrm>
              <a:off x="1332128" y="349240"/>
              <a:ext cx="395919" cy="456150"/>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1</a:t>
              </a:r>
            </a:p>
          </p:txBody>
        </p:sp>
      </p:grpSp>
      <p:pic>
        <p:nvPicPr>
          <p:cNvPr id="16" name="Graphic 15" descr="Arrow: Slight curve">
            <a:extLst>
              <a:ext uri="{FF2B5EF4-FFF2-40B4-BE49-F238E27FC236}">
                <a16:creationId xmlns:a16="http://schemas.microsoft.com/office/drawing/2014/main" id="{0E102DBA-9238-44BF-8F8F-638EC302EB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384222">
            <a:off x="4413919" y="1910355"/>
            <a:ext cx="845228" cy="594485"/>
          </a:xfrm>
          <a:prstGeom prst="rect">
            <a:avLst/>
          </a:prstGeom>
        </p:spPr>
      </p:pic>
      <p:sp>
        <p:nvSpPr>
          <p:cNvPr id="17" name="TextBox 16">
            <a:extLst>
              <a:ext uri="{FF2B5EF4-FFF2-40B4-BE49-F238E27FC236}">
                <a16:creationId xmlns:a16="http://schemas.microsoft.com/office/drawing/2014/main" id="{49B4D695-8702-4226-A548-01C8279764A2}"/>
              </a:ext>
            </a:extLst>
          </p:cNvPr>
          <p:cNvSpPr txBox="1"/>
          <p:nvPr/>
        </p:nvSpPr>
        <p:spPr>
          <a:xfrm>
            <a:off x="5412953" y="1893661"/>
            <a:ext cx="1908273"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Click online forms</a:t>
            </a:r>
          </a:p>
        </p:txBody>
      </p:sp>
      <p:grpSp>
        <p:nvGrpSpPr>
          <p:cNvPr id="18" name="Group 17">
            <a:extLst>
              <a:ext uri="{FF2B5EF4-FFF2-40B4-BE49-F238E27FC236}">
                <a16:creationId xmlns:a16="http://schemas.microsoft.com/office/drawing/2014/main" id="{9498E275-DE39-45C2-90D7-ECD51B04D014}"/>
              </a:ext>
            </a:extLst>
          </p:cNvPr>
          <p:cNvGrpSpPr/>
          <p:nvPr/>
        </p:nvGrpSpPr>
        <p:grpSpPr>
          <a:xfrm>
            <a:off x="6367089" y="4963963"/>
            <a:ext cx="334129" cy="309797"/>
            <a:chOff x="1297231" y="346248"/>
            <a:chExt cx="465716" cy="459142"/>
          </a:xfrm>
        </p:grpSpPr>
        <p:sp>
          <p:nvSpPr>
            <p:cNvPr id="19" name="Flowchart: Connector 18">
              <a:extLst>
                <a:ext uri="{FF2B5EF4-FFF2-40B4-BE49-F238E27FC236}">
                  <a16:creationId xmlns:a16="http://schemas.microsoft.com/office/drawing/2014/main" id="{5F1E4AD4-F94D-4F25-822F-12090913911A}"/>
                </a:ext>
              </a:extLst>
            </p:cNvPr>
            <p:cNvSpPr/>
            <p:nvPr/>
          </p:nvSpPr>
          <p:spPr>
            <a:xfrm>
              <a:off x="1297231" y="346248"/>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B43C313-8B00-4636-98AB-1EC6F4E93E7F}"/>
                </a:ext>
              </a:extLst>
            </p:cNvPr>
            <p:cNvSpPr txBox="1"/>
            <p:nvPr/>
          </p:nvSpPr>
          <p:spPr>
            <a:xfrm>
              <a:off x="1332128" y="349240"/>
              <a:ext cx="395918" cy="456148"/>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2</a:t>
              </a:r>
            </a:p>
          </p:txBody>
        </p:sp>
      </p:grpSp>
      <p:sp>
        <p:nvSpPr>
          <p:cNvPr id="21" name="TextBox 20">
            <a:extLst>
              <a:ext uri="{FF2B5EF4-FFF2-40B4-BE49-F238E27FC236}">
                <a16:creationId xmlns:a16="http://schemas.microsoft.com/office/drawing/2014/main" id="{186B0975-B36B-4F06-86CF-74EF0E7965BD}"/>
              </a:ext>
            </a:extLst>
          </p:cNvPr>
          <p:cNvSpPr txBox="1"/>
          <p:nvPr/>
        </p:nvSpPr>
        <p:spPr>
          <a:xfrm>
            <a:off x="6644549" y="5001299"/>
            <a:ext cx="2657919"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Online form choices appears</a:t>
            </a:r>
          </a:p>
        </p:txBody>
      </p:sp>
      <p:pic>
        <p:nvPicPr>
          <p:cNvPr id="22" name="Graphic 21" descr="Arrow: Slight curve">
            <a:extLst>
              <a:ext uri="{FF2B5EF4-FFF2-40B4-BE49-F238E27FC236}">
                <a16:creationId xmlns:a16="http://schemas.microsoft.com/office/drawing/2014/main" id="{146F9500-96EC-4D4C-A403-011980611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684244">
            <a:off x="5652924" y="4108155"/>
            <a:ext cx="1057551" cy="594485"/>
          </a:xfrm>
          <a:prstGeom prst="rect">
            <a:avLst/>
          </a:prstGeom>
        </p:spPr>
      </p:pic>
      <p:grpSp>
        <p:nvGrpSpPr>
          <p:cNvPr id="23" name="Group 22">
            <a:extLst>
              <a:ext uri="{FF2B5EF4-FFF2-40B4-BE49-F238E27FC236}">
                <a16:creationId xmlns:a16="http://schemas.microsoft.com/office/drawing/2014/main" id="{1823EC76-678B-42F4-968F-7E46C1604E39}"/>
              </a:ext>
            </a:extLst>
          </p:cNvPr>
          <p:cNvGrpSpPr/>
          <p:nvPr/>
        </p:nvGrpSpPr>
        <p:grpSpPr>
          <a:xfrm>
            <a:off x="3367034" y="4074986"/>
            <a:ext cx="334129" cy="309797"/>
            <a:chOff x="1297231" y="346248"/>
            <a:chExt cx="465716" cy="459142"/>
          </a:xfrm>
        </p:grpSpPr>
        <p:sp>
          <p:nvSpPr>
            <p:cNvPr id="24" name="Flowchart: Connector 23">
              <a:extLst>
                <a:ext uri="{FF2B5EF4-FFF2-40B4-BE49-F238E27FC236}">
                  <a16:creationId xmlns:a16="http://schemas.microsoft.com/office/drawing/2014/main" id="{2B9DEAC9-4A79-44DA-BF6D-39C93A0F6898}"/>
                </a:ext>
              </a:extLst>
            </p:cNvPr>
            <p:cNvSpPr/>
            <p:nvPr/>
          </p:nvSpPr>
          <p:spPr>
            <a:xfrm>
              <a:off x="1297231" y="346248"/>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2408025D-C6A8-480C-B6C9-E236BAA9CAB0}"/>
                </a:ext>
              </a:extLst>
            </p:cNvPr>
            <p:cNvSpPr txBox="1"/>
            <p:nvPr/>
          </p:nvSpPr>
          <p:spPr>
            <a:xfrm>
              <a:off x="1332128" y="349240"/>
              <a:ext cx="395918" cy="456148"/>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3</a:t>
              </a:r>
            </a:p>
          </p:txBody>
        </p:sp>
      </p:grpSp>
      <p:pic>
        <p:nvPicPr>
          <p:cNvPr id="26" name="Graphic 25" descr="Arrow: Slight curve">
            <a:extLst>
              <a:ext uri="{FF2B5EF4-FFF2-40B4-BE49-F238E27FC236}">
                <a16:creationId xmlns:a16="http://schemas.microsoft.com/office/drawing/2014/main" id="{11374207-E81E-4F0E-8766-179E2E2530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684244">
            <a:off x="2677908" y="3476342"/>
            <a:ext cx="1057551" cy="594485"/>
          </a:xfrm>
          <a:prstGeom prst="rect">
            <a:avLst/>
          </a:prstGeom>
        </p:spPr>
      </p:pic>
    </p:spTree>
    <p:extLst>
      <p:ext uri="{BB962C8B-B14F-4D97-AF65-F5344CB8AC3E}">
        <p14:creationId xmlns:p14="http://schemas.microsoft.com/office/powerpoint/2010/main" val="369699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33B120-9540-4CA8-AC6F-362872CC673E}"/>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Bond Information Page</a:t>
            </a:r>
          </a:p>
        </p:txBody>
      </p:sp>
      <p:pic>
        <p:nvPicPr>
          <p:cNvPr id="5" name="Picture 4">
            <a:extLst>
              <a:ext uri="{FF2B5EF4-FFF2-40B4-BE49-F238E27FC236}">
                <a16:creationId xmlns:a16="http://schemas.microsoft.com/office/drawing/2014/main" id="{66D6B89A-8977-456F-8056-C20FBD6760CB}"/>
              </a:ext>
            </a:extLst>
          </p:cNvPr>
          <p:cNvPicPr>
            <a:picLocks noChangeAspect="1"/>
          </p:cNvPicPr>
          <p:nvPr/>
        </p:nvPicPr>
        <p:blipFill>
          <a:blip r:embed="rId2"/>
          <a:stretch>
            <a:fillRect/>
          </a:stretch>
        </p:blipFill>
        <p:spPr>
          <a:xfrm>
            <a:off x="1561923" y="733169"/>
            <a:ext cx="9068153" cy="5927545"/>
          </a:xfrm>
          <a:prstGeom prst="rect">
            <a:avLst/>
          </a:prstGeom>
        </p:spPr>
      </p:pic>
      <p:sp>
        <p:nvSpPr>
          <p:cNvPr id="6" name="TextBox 5">
            <a:extLst>
              <a:ext uri="{FF2B5EF4-FFF2-40B4-BE49-F238E27FC236}">
                <a16:creationId xmlns:a16="http://schemas.microsoft.com/office/drawing/2014/main" id="{91A901A6-7D9E-4F56-84A3-27C7D5F6A5FE}"/>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2.4</a:t>
            </a:r>
            <a:endParaRPr lang="en-US" sz="1200" dirty="0">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45A2EC3B-7A27-42A7-8E14-87C6D357D5E2}"/>
              </a:ext>
            </a:extLst>
          </p:cNvPr>
          <p:cNvGrpSpPr/>
          <p:nvPr/>
        </p:nvGrpSpPr>
        <p:grpSpPr>
          <a:xfrm>
            <a:off x="8133912" y="2296910"/>
            <a:ext cx="306705" cy="271145"/>
            <a:chOff x="0" y="0"/>
            <a:chExt cx="465716" cy="459142"/>
          </a:xfrm>
        </p:grpSpPr>
        <p:sp>
          <p:nvSpPr>
            <p:cNvPr id="8" name="Flowchart: Connector 7">
              <a:extLst>
                <a:ext uri="{FF2B5EF4-FFF2-40B4-BE49-F238E27FC236}">
                  <a16:creationId xmlns:a16="http://schemas.microsoft.com/office/drawing/2014/main" id="{1BC1E2F5-ACD7-4A34-BCD6-78B435604873}"/>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14">
              <a:extLst>
                <a:ext uri="{FF2B5EF4-FFF2-40B4-BE49-F238E27FC236}">
                  <a16:creationId xmlns:a16="http://schemas.microsoft.com/office/drawing/2014/main" id="{1CC534E5-9079-4DCF-AAC4-B93FBA30E830}"/>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grpSp>
        <p:nvGrpSpPr>
          <p:cNvPr id="10" name="Group 9">
            <a:extLst>
              <a:ext uri="{FF2B5EF4-FFF2-40B4-BE49-F238E27FC236}">
                <a16:creationId xmlns:a16="http://schemas.microsoft.com/office/drawing/2014/main" id="{30BDC9EE-50AE-40BB-B8E7-3B11DA6BD2C4}"/>
              </a:ext>
            </a:extLst>
          </p:cNvPr>
          <p:cNvGrpSpPr/>
          <p:nvPr/>
        </p:nvGrpSpPr>
        <p:grpSpPr>
          <a:xfrm>
            <a:off x="3936542" y="3844177"/>
            <a:ext cx="306705" cy="271145"/>
            <a:chOff x="0" y="0"/>
            <a:chExt cx="465716" cy="459142"/>
          </a:xfrm>
        </p:grpSpPr>
        <p:sp>
          <p:nvSpPr>
            <p:cNvPr id="11" name="Flowchart: Connector 10">
              <a:extLst>
                <a:ext uri="{FF2B5EF4-FFF2-40B4-BE49-F238E27FC236}">
                  <a16:creationId xmlns:a16="http://schemas.microsoft.com/office/drawing/2014/main" id="{DDCF47DD-EE9C-4BB2-9EC0-5E27DC73D338}"/>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12" name="TextBox 14">
              <a:extLst>
                <a:ext uri="{FF2B5EF4-FFF2-40B4-BE49-F238E27FC236}">
                  <a16:creationId xmlns:a16="http://schemas.microsoft.com/office/drawing/2014/main" id="{AD744EB7-EEDC-49D6-A4EC-3D26BDC6DE70}"/>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grpSp>
      <p:pic>
        <p:nvPicPr>
          <p:cNvPr id="14" name="Graphic 13" descr="Arrow: Slight curve">
            <a:extLst>
              <a:ext uri="{FF2B5EF4-FFF2-40B4-BE49-F238E27FC236}">
                <a16:creationId xmlns:a16="http://schemas.microsoft.com/office/drawing/2014/main" id="{D8E6CC63-6763-4990-893B-C1AFF931CC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17543">
            <a:off x="8250552" y="2605350"/>
            <a:ext cx="1456942" cy="594485"/>
          </a:xfrm>
          <a:prstGeom prst="rect">
            <a:avLst/>
          </a:prstGeom>
        </p:spPr>
      </p:pic>
      <p:pic>
        <p:nvPicPr>
          <p:cNvPr id="15" name="Graphic 14" descr="Arrow: Slight curve">
            <a:extLst>
              <a:ext uri="{FF2B5EF4-FFF2-40B4-BE49-F238E27FC236}">
                <a16:creationId xmlns:a16="http://schemas.microsoft.com/office/drawing/2014/main" id="{137043A0-9457-4E62-B9F4-88975F66D1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592847">
            <a:off x="6112692" y="4896847"/>
            <a:ext cx="1330123" cy="594485"/>
          </a:xfrm>
          <a:prstGeom prst="rect">
            <a:avLst/>
          </a:prstGeom>
        </p:spPr>
      </p:pic>
      <p:sp>
        <p:nvSpPr>
          <p:cNvPr id="16" name="TextBox 15">
            <a:extLst>
              <a:ext uri="{FF2B5EF4-FFF2-40B4-BE49-F238E27FC236}">
                <a16:creationId xmlns:a16="http://schemas.microsoft.com/office/drawing/2014/main" id="{6EDE0FAD-917A-4AA2-A638-215DB1F4F347}"/>
              </a:ext>
            </a:extLst>
          </p:cNvPr>
          <p:cNvSpPr txBox="1"/>
          <p:nvPr/>
        </p:nvSpPr>
        <p:spPr>
          <a:xfrm>
            <a:off x="7723707" y="5089248"/>
            <a:ext cx="2087560"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Clicked</a:t>
            </a:r>
          </a:p>
        </p:txBody>
      </p:sp>
      <p:sp>
        <p:nvSpPr>
          <p:cNvPr id="17" name="TextBox 16">
            <a:extLst>
              <a:ext uri="{FF2B5EF4-FFF2-40B4-BE49-F238E27FC236}">
                <a16:creationId xmlns:a16="http://schemas.microsoft.com/office/drawing/2014/main" id="{FE0A609C-5516-482D-8B0D-A633285815C7}"/>
              </a:ext>
            </a:extLst>
          </p:cNvPr>
          <p:cNvSpPr txBox="1"/>
          <p:nvPr/>
        </p:nvSpPr>
        <p:spPr>
          <a:xfrm>
            <a:off x="6528927" y="2564040"/>
            <a:ext cx="2165911"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Organization is selected</a:t>
            </a:r>
          </a:p>
        </p:txBody>
      </p:sp>
      <p:sp>
        <p:nvSpPr>
          <p:cNvPr id="18" name="TextBox 17">
            <a:extLst>
              <a:ext uri="{FF2B5EF4-FFF2-40B4-BE49-F238E27FC236}">
                <a16:creationId xmlns:a16="http://schemas.microsoft.com/office/drawing/2014/main" id="{6C0998C9-F3EE-4F50-9B84-54555922C89B}"/>
              </a:ext>
            </a:extLst>
          </p:cNvPr>
          <p:cNvSpPr txBox="1"/>
          <p:nvPr/>
        </p:nvSpPr>
        <p:spPr>
          <a:xfrm>
            <a:off x="3558532" y="4115322"/>
            <a:ext cx="2165911"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Description is entered</a:t>
            </a:r>
          </a:p>
        </p:txBody>
      </p:sp>
      <p:grpSp>
        <p:nvGrpSpPr>
          <p:cNvPr id="19" name="Group 18">
            <a:extLst>
              <a:ext uri="{FF2B5EF4-FFF2-40B4-BE49-F238E27FC236}">
                <a16:creationId xmlns:a16="http://schemas.microsoft.com/office/drawing/2014/main" id="{BAEF583B-494A-4C00-B719-CE4E392AD512}"/>
              </a:ext>
            </a:extLst>
          </p:cNvPr>
          <p:cNvGrpSpPr/>
          <p:nvPr/>
        </p:nvGrpSpPr>
        <p:grpSpPr>
          <a:xfrm>
            <a:off x="7459509" y="5122952"/>
            <a:ext cx="306705" cy="271145"/>
            <a:chOff x="0" y="0"/>
            <a:chExt cx="465716" cy="459142"/>
          </a:xfrm>
        </p:grpSpPr>
        <p:sp>
          <p:nvSpPr>
            <p:cNvPr id="20" name="Flowchart: Connector 19">
              <a:extLst>
                <a:ext uri="{FF2B5EF4-FFF2-40B4-BE49-F238E27FC236}">
                  <a16:creationId xmlns:a16="http://schemas.microsoft.com/office/drawing/2014/main" id="{E9187C30-0369-4AE1-AC00-52A7969A4D49}"/>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21" name="TextBox 14">
              <a:extLst>
                <a:ext uri="{FF2B5EF4-FFF2-40B4-BE49-F238E27FC236}">
                  <a16:creationId xmlns:a16="http://schemas.microsoft.com/office/drawing/2014/main" id="{5359A03C-8CFC-4009-8374-6887C0562B75}"/>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p:txBody>
        </p:sp>
      </p:grpSp>
      <p:pic>
        <p:nvPicPr>
          <p:cNvPr id="22" name="Graphic 21" descr="Arrow: Slight curve">
            <a:extLst>
              <a:ext uri="{FF2B5EF4-FFF2-40B4-BE49-F238E27FC236}">
                <a16:creationId xmlns:a16="http://schemas.microsoft.com/office/drawing/2014/main" id="{CF619466-96EF-4C98-9A03-C70A929B0A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9440">
            <a:off x="4183700" y="3739999"/>
            <a:ext cx="1896658" cy="594485"/>
          </a:xfrm>
          <a:prstGeom prst="rect">
            <a:avLst/>
          </a:prstGeom>
        </p:spPr>
      </p:pic>
    </p:spTree>
    <p:extLst>
      <p:ext uri="{BB962C8B-B14F-4D97-AF65-F5344CB8AC3E}">
        <p14:creationId xmlns:p14="http://schemas.microsoft.com/office/powerpoint/2010/main" val="266771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F2BCD5-5C29-4680-A8BF-D5D2FEFDF7B8}"/>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Operator Information Page</a:t>
            </a:r>
          </a:p>
        </p:txBody>
      </p:sp>
      <p:sp>
        <p:nvSpPr>
          <p:cNvPr id="7" name="TextBox 6">
            <a:extLst>
              <a:ext uri="{FF2B5EF4-FFF2-40B4-BE49-F238E27FC236}">
                <a16:creationId xmlns:a16="http://schemas.microsoft.com/office/drawing/2014/main" id="{4A3FBB3C-5EB7-4B25-A60A-D9EE3C0D26B3}"/>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2.5</a:t>
            </a:r>
            <a:endParaRPr lang="en-US" sz="1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80711A8D-5ADE-4558-BF13-CDB8BD06774F}"/>
              </a:ext>
            </a:extLst>
          </p:cNvPr>
          <p:cNvPicPr>
            <a:picLocks noChangeAspect="1"/>
          </p:cNvPicPr>
          <p:nvPr/>
        </p:nvPicPr>
        <p:blipFill>
          <a:blip r:embed="rId2"/>
          <a:stretch>
            <a:fillRect/>
          </a:stretch>
        </p:blipFill>
        <p:spPr>
          <a:xfrm>
            <a:off x="3217693" y="749644"/>
            <a:ext cx="6751288" cy="5750010"/>
          </a:xfrm>
          <a:prstGeom prst="rect">
            <a:avLst/>
          </a:prstGeom>
        </p:spPr>
      </p:pic>
      <p:grpSp>
        <p:nvGrpSpPr>
          <p:cNvPr id="9" name="Group 8">
            <a:extLst>
              <a:ext uri="{FF2B5EF4-FFF2-40B4-BE49-F238E27FC236}">
                <a16:creationId xmlns:a16="http://schemas.microsoft.com/office/drawing/2014/main" id="{FB78F478-9B5B-4C7F-949F-AED86952C325}"/>
              </a:ext>
            </a:extLst>
          </p:cNvPr>
          <p:cNvGrpSpPr/>
          <p:nvPr/>
        </p:nvGrpSpPr>
        <p:grpSpPr>
          <a:xfrm>
            <a:off x="945776" y="923138"/>
            <a:ext cx="306705" cy="271145"/>
            <a:chOff x="0" y="0"/>
            <a:chExt cx="465716" cy="459142"/>
          </a:xfrm>
        </p:grpSpPr>
        <p:sp>
          <p:nvSpPr>
            <p:cNvPr id="10" name="Flowchart: Connector 9">
              <a:extLst>
                <a:ext uri="{FF2B5EF4-FFF2-40B4-BE49-F238E27FC236}">
                  <a16:creationId xmlns:a16="http://schemas.microsoft.com/office/drawing/2014/main" id="{1FCCED76-D316-4F65-AF58-EC7E93A6E0AA}"/>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4">
              <a:extLst>
                <a:ext uri="{FF2B5EF4-FFF2-40B4-BE49-F238E27FC236}">
                  <a16:creationId xmlns:a16="http://schemas.microsoft.com/office/drawing/2014/main" id="{BED7FF75-7AD7-45DC-A2D1-C12F652F705C}"/>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pic>
        <p:nvPicPr>
          <p:cNvPr id="12" name="Graphic 11" descr="Arrow: Slight curve">
            <a:extLst>
              <a:ext uri="{FF2B5EF4-FFF2-40B4-BE49-F238E27FC236}">
                <a16:creationId xmlns:a16="http://schemas.microsoft.com/office/drawing/2014/main" id="{1EA9C98E-771D-4C28-8D98-F97E2AFB9F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43793">
            <a:off x="4919905" y="4310585"/>
            <a:ext cx="1456942" cy="594485"/>
          </a:xfrm>
          <a:prstGeom prst="rect">
            <a:avLst/>
          </a:prstGeom>
        </p:spPr>
      </p:pic>
      <p:grpSp>
        <p:nvGrpSpPr>
          <p:cNvPr id="13" name="Group 12">
            <a:extLst>
              <a:ext uri="{FF2B5EF4-FFF2-40B4-BE49-F238E27FC236}">
                <a16:creationId xmlns:a16="http://schemas.microsoft.com/office/drawing/2014/main" id="{D6744A84-33F9-418F-ACBF-614BF8E7AFE0}"/>
              </a:ext>
            </a:extLst>
          </p:cNvPr>
          <p:cNvGrpSpPr/>
          <p:nvPr/>
        </p:nvGrpSpPr>
        <p:grpSpPr>
          <a:xfrm>
            <a:off x="4714229" y="4750339"/>
            <a:ext cx="306705" cy="271145"/>
            <a:chOff x="0" y="0"/>
            <a:chExt cx="465716" cy="459142"/>
          </a:xfrm>
        </p:grpSpPr>
        <p:sp>
          <p:nvSpPr>
            <p:cNvPr id="14" name="Flowchart: Connector 13">
              <a:extLst>
                <a:ext uri="{FF2B5EF4-FFF2-40B4-BE49-F238E27FC236}">
                  <a16:creationId xmlns:a16="http://schemas.microsoft.com/office/drawing/2014/main" id="{A36E122A-5C81-4243-ABB7-F0733D7821F4}"/>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15" name="TextBox 14">
              <a:extLst>
                <a:ext uri="{FF2B5EF4-FFF2-40B4-BE49-F238E27FC236}">
                  <a16:creationId xmlns:a16="http://schemas.microsoft.com/office/drawing/2014/main" id="{88D0CE4F-8651-4250-A292-8FCD503255B4}"/>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grpSp>
      <p:sp>
        <p:nvSpPr>
          <p:cNvPr id="16" name="TextBox 15">
            <a:extLst>
              <a:ext uri="{FF2B5EF4-FFF2-40B4-BE49-F238E27FC236}">
                <a16:creationId xmlns:a16="http://schemas.microsoft.com/office/drawing/2014/main" id="{ACD15092-2C49-4AF9-ADD5-C701D06DCEE0}"/>
              </a:ext>
            </a:extLst>
          </p:cNvPr>
          <p:cNvSpPr txBox="1"/>
          <p:nvPr/>
        </p:nvSpPr>
        <p:spPr>
          <a:xfrm>
            <a:off x="4940181" y="4908682"/>
            <a:ext cx="1705711"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Information form</a:t>
            </a:r>
          </a:p>
        </p:txBody>
      </p:sp>
      <p:sp>
        <p:nvSpPr>
          <p:cNvPr id="17" name="TextBox 16">
            <a:extLst>
              <a:ext uri="{FF2B5EF4-FFF2-40B4-BE49-F238E27FC236}">
                <a16:creationId xmlns:a16="http://schemas.microsoft.com/office/drawing/2014/main" id="{DD0B7AC7-BBE3-4F3B-B47C-B1C0DC6550F2}"/>
              </a:ext>
            </a:extLst>
          </p:cNvPr>
          <p:cNvSpPr txBox="1"/>
          <p:nvPr/>
        </p:nvSpPr>
        <p:spPr>
          <a:xfrm>
            <a:off x="1166384" y="1079718"/>
            <a:ext cx="2165911" cy="584775"/>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Operator Information Page</a:t>
            </a:r>
          </a:p>
        </p:txBody>
      </p:sp>
      <p:grpSp>
        <p:nvGrpSpPr>
          <p:cNvPr id="18" name="Group 17">
            <a:extLst>
              <a:ext uri="{FF2B5EF4-FFF2-40B4-BE49-F238E27FC236}">
                <a16:creationId xmlns:a16="http://schemas.microsoft.com/office/drawing/2014/main" id="{392502C4-3B0F-43D3-8780-30A8B2074943}"/>
              </a:ext>
            </a:extLst>
          </p:cNvPr>
          <p:cNvGrpSpPr/>
          <p:nvPr/>
        </p:nvGrpSpPr>
        <p:grpSpPr>
          <a:xfrm>
            <a:off x="10913426" y="2814537"/>
            <a:ext cx="334129" cy="309797"/>
            <a:chOff x="1297231" y="346248"/>
            <a:chExt cx="465716" cy="459142"/>
          </a:xfrm>
        </p:grpSpPr>
        <p:sp>
          <p:nvSpPr>
            <p:cNvPr id="19" name="Flowchart: Connector 18">
              <a:extLst>
                <a:ext uri="{FF2B5EF4-FFF2-40B4-BE49-F238E27FC236}">
                  <a16:creationId xmlns:a16="http://schemas.microsoft.com/office/drawing/2014/main" id="{D5DC7722-F71F-4F92-B754-49730623BA19}"/>
                </a:ext>
              </a:extLst>
            </p:cNvPr>
            <p:cNvSpPr/>
            <p:nvPr/>
          </p:nvSpPr>
          <p:spPr>
            <a:xfrm>
              <a:off x="1297231" y="346248"/>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847A55C-94A8-4809-A8E8-85762A51F50B}"/>
                </a:ext>
              </a:extLst>
            </p:cNvPr>
            <p:cNvSpPr txBox="1"/>
            <p:nvPr/>
          </p:nvSpPr>
          <p:spPr>
            <a:xfrm>
              <a:off x="1332128" y="349240"/>
              <a:ext cx="395918" cy="456148"/>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3</a:t>
              </a:r>
            </a:p>
          </p:txBody>
        </p:sp>
      </p:grpSp>
      <p:pic>
        <p:nvPicPr>
          <p:cNvPr id="21" name="Graphic 20" descr="Arrow: Slight curve">
            <a:extLst>
              <a:ext uri="{FF2B5EF4-FFF2-40B4-BE49-F238E27FC236}">
                <a16:creationId xmlns:a16="http://schemas.microsoft.com/office/drawing/2014/main" id="{F0BE85F9-8AFC-499F-9A59-3BDB43A644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050787">
            <a:off x="9571029" y="2965327"/>
            <a:ext cx="1456942" cy="594485"/>
          </a:xfrm>
          <a:prstGeom prst="rect">
            <a:avLst/>
          </a:prstGeom>
        </p:spPr>
      </p:pic>
      <p:sp>
        <p:nvSpPr>
          <p:cNvPr id="22" name="TextBox 21">
            <a:extLst>
              <a:ext uri="{FF2B5EF4-FFF2-40B4-BE49-F238E27FC236}">
                <a16:creationId xmlns:a16="http://schemas.microsoft.com/office/drawing/2014/main" id="{425F8657-FC8C-49AF-B1FA-60AFAB3A5320}"/>
              </a:ext>
            </a:extLst>
          </p:cNvPr>
          <p:cNvSpPr txBox="1"/>
          <p:nvPr/>
        </p:nvSpPr>
        <p:spPr>
          <a:xfrm>
            <a:off x="10765401" y="3162129"/>
            <a:ext cx="1705711"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Select</a:t>
            </a:r>
          </a:p>
        </p:txBody>
      </p:sp>
    </p:spTree>
    <p:extLst>
      <p:ext uri="{BB962C8B-B14F-4D97-AF65-F5344CB8AC3E}">
        <p14:creationId xmlns:p14="http://schemas.microsoft.com/office/powerpoint/2010/main" val="203668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1D6FB4-CB25-4290-A6F1-0EA5D2764F35}"/>
              </a:ext>
            </a:extLst>
          </p:cNvPr>
          <p:cNvPicPr>
            <a:picLocks noChangeAspect="1"/>
          </p:cNvPicPr>
          <p:nvPr/>
        </p:nvPicPr>
        <p:blipFill>
          <a:blip r:embed="rId2"/>
          <a:stretch>
            <a:fillRect/>
          </a:stretch>
        </p:blipFill>
        <p:spPr>
          <a:xfrm>
            <a:off x="2504818" y="1606378"/>
            <a:ext cx="7182364" cy="4975654"/>
          </a:xfrm>
          <a:prstGeom prst="rect">
            <a:avLst/>
          </a:prstGeom>
        </p:spPr>
      </p:pic>
      <p:sp>
        <p:nvSpPr>
          <p:cNvPr id="5" name="TextBox 4">
            <a:extLst>
              <a:ext uri="{FF2B5EF4-FFF2-40B4-BE49-F238E27FC236}">
                <a16:creationId xmlns:a16="http://schemas.microsoft.com/office/drawing/2014/main" id="{ACAC9868-1967-4B37-925A-157E63B20833}"/>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2.6</a:t>
            </a:r>
            <a:endParaRPr lang="en-US" sz="1200" dirty="0">
              <a:effectLst/>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C5D783D8-64C6-4312-96A7-F5CEBF1FA210}"/>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add new contact window</a:t>
            </a:r>
          </a:p>
        </p:txBody>
      </p:sp>
      <p:grpSp>
        <p:nvGrpSpPr>
          <p:cNvPr id="7" name="Group 6">
            <a:extLst>
              <a:ext uri="{FF2B5EF4-FFF2-40B4-BE49-F238E27FC236}">
                <a16:creationId xmlns:a16="http://schemas.microsoft.com/office/drawing/2014/main" id="{8C9FB64C-51A8-4145-B61E-B3D7AF40E778}"/>
              </a:ext>
            </a:extLst>
          </p:cNvPr>
          <p:cNvGrpSpPr/>
          <p:nvPr/>
        </p:nvGrpSpPr>
        <p:grpSpPr>
          <a:xfrm>
            <a:off x="945776" y="923138"/>
            <a:ext cx="306705" cy="271145"/>
            <a:chOff x="0" y="0"/>
            <a:chExt cx="465716" cy="459142"/>
          </a:xfrm>
        </p:grpSpPr>
        <p:sp>
          <p:nvSpPr>
            <p:cNvPr id="8" name="Flowchart: Connector 7">
              <a:extLst>
                <a:ext uri="{FF2B5EF4-FFF2-40B4-BE49-F238E27FC236}">
                  <a16:creationId xmlns:a16="http://schemas.microsoft.com/office/drawing/2014/main" id="{85947A8E-4DD2-4AF7-A7B4-2D017E981324}"/>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14">
              <a:extLst>
                <a:ext uri="{FF2B5EF4-FFF2-40B4-BE49-F238E27FC236}">
                  <a16:creationId xmlns:a16="http://schemas.microsoft.com/office/drawing/2014/main" id="{C678EE5D-20BB-4749-809B-02B9FB07E96F}"/>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0" name="TextBox 9">
            <a:extLst>
              <a:ext uri="{FF2B5EF4-FFF2-40B4-BE49-F238E27FC236}">
                <a16:creationId xmlns:a16="http://schemas.microsoft.com/office/drawing/2014/main" id="{E0E4182A-526A-4269-ADBC-253BB730D12A}"/>
              </a:ext>
            </a:extLst>
          </p:cNvPr>
          <p:cNvSpPr txBox="1"/>
          <p:nvPr/>
        </p:nvSpPr>
        <p:spPr>
          <a:xfrm>
            <a:off x="1166384" y="1079718"/>
            <a:ext cx="2165911"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Add contact form</a:t>
            </a:r>
          </a:p>
        </p:txBody>
      </p:sp>
      <p:pic>
        <p:nvPicPr>
          <p:cNvPr id="11" name="Graphic 10" descr="Arrow: Slight curve">
            <a:extLst>
              <a:ext uri="{FF2B5EF4-FFF2-40B4-BE49-F238E27FC236}">
                <a16:creationId xmlns:a16="http://schemas.microsoft.com/office/drawing/2014/main" id="{04314DFA-F22E-453F-9A9A-0251125DDA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17543">
            <a:off x="2397335" y="1667828"/>
            <a:ext cx="2395132" cy="594485"/>
          </a:xfrm>
          <a:prstGeom prst="rect">
            <a:avLst/>
          </a:prstGeom>
        </p:spPr>
      </p:pic>
      <p:pic>
        <p:nvPicPr>
          <p:cNvPr id="12" name="Graphic 11" descr="Arrow: Slight curve">
            <a:extLst>
              <a:ext uri="{FF2B5EF4-FFF2-40B4-BE49-F238E27FC236}">
                <a16:creationId xmlns:a16="http://schemas.microsoft.com/office/drawing/2014/main" id="{EEB9182E-3B29-483C-A395-46F0E68308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592184">
            <a:off x="7980927" y="4978327"/>
            <a:ext cx="1456942" cy="594485"/>
          </a:xfrm>
          <a:prstGeom prst="rect">
            <a:avLst/>
          </a:prstGeom>
        </p:spPr>
      </p:pic>
      <p:grpSp>
        <p:nvGrpSpPr>
          <p:cNvPr id="13" name="Group 12">
            <a:extLst>
              <a:ext uri="{FF2B5EF4-FFF2-40B4-BE49-F238E27FC236}">
                <a16:creationId xmlns:a16="http://schemas.microsoft.com/office/drawing/2014/main" id="{510C7510-B490-4ED1-AA28-90291B918488}"/>
              </a:ext>
            </a:extLst>
          </p:cNvPr>
          <p:cNvGrpSpPr/>
          <p:nvPr/>
        </p:nvGrpSpPr>
        <p:grpSpPr>
          <a:xfrm>
            <a:off x="9269752" y="4778673"/>
            <a:ext cx="306705" cy="271145"/>
            <a:chOff x="0" y="0"/>
            <a:chExt cx="465716" cy="459142"/>
          </a:xfrm>
        </p:grpSpPr>
        <p:sp>
          <p:nvSpPr>
            <p:cNvPr id="14" name="Flowchart: Connector 13">
              <a:extLst>
                <a:ext uri="{FF2B5EF4-FFF2-40B4-BE49-F238E27FC236}">
                  <a16:creationId xmlns:a16="http://schemas.microsoft.com/office/drawing/2014/main" id="{461D2F9B-24C7-4CA7-9575-9CF7BF1B8902}"/>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15" name="TextBox 14">
              <a:extLst>
                <a:ext uri="{FF2B5EF4-FFF2-40B4-BE49-F238E27FC236}">
                  <a16:creationId xmlns:a16="http://schemas.microsoft.com/office/drawing/2014/main" id="{E8CC3115-3779-4291-B205-83F8559CD426}"/>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p:txBody>
        </p:sp>
      </p:grpSp>
      <p:sp>
        <p:nvSpPr>
          <p:cNvPr id="16" name="TextBox 15">
            <a:extLst>
              <a:ext uri="{FF2B5EF4-FFF2-40B4-BE49-F238E27FC236}">
                <a16:creationId xmlns:a16="http://schemas.microsoft.com/office/drawing/2014/main" id="{C958C478-D0D5-4A6C-90FB-24C9A1CA0F12}"/>
              </a:ext>
            </a:extLst>
          </p:cNvPr>
          <p:cNvSpPr txBox="1"/>
          <p:nvPr/>
        </p:nvSpPr>
        <p:spPr>
          <a:xfrm>
            <a:off x="9687182" y="4754139"/>
            <a:ext cx="1705711"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Save new contact</a:t>
            </a:r>
          </a:p>
        </p:txBody>
      </p:sp>
    </p:spTree>
    <p:extLst>
      <p:ext uri="{BB962C8B-B14F-4D97-AF65-F5344CB8AC3E}">
        <p14:creationId xmlns:p14="http://schemas.microsoft.com/office/powerpoint/2010/main" val="422926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9A3F1A-4233-4BEB-810F-CD81FAC986E6}"/>
              </a:ext>
            </a:extLst>
          </p:cNvPr>
          <p:cNvPicPr>
            <a:picLocks noChangeAspect="1"/>
          </p:cNvPicPr>
          <p:nvPr/>
        </p:nvPicPr>
        <p:blipFill>
          <a:blip r:embed="rId2"/>
          <a:stretch>
            <a:fillRect/>
          </a:stretch>
        </p:blipFill>
        <p:spPr>
          <a:xfrm>
            <a:off x="3128548" y="1113785"/>
            <a:ext cx="5934903" cy="5487166"/>
          </a:xfrm>
          <a:prstGeom prst="rect">
            <a:avLst/>
          </a:prstGeom>
        </p:spPr>
      </p:pic>
      <p:sp>
        <p:nvSpPr>
          <p:cNvPr id="5" name="Title 1">
            <a:extLst>
              <a:ext uri="{FF2B5EF4-FFF2-40B4-BE49-F238E27FC236}">
                <a16:creationId xmlns:a16="http://schemas.microsoft.com/office/drawing/2014/main" id="{393B5A01-AA9A-4F38-8114-3468C5B4AEED}"/>
              </a:ext>
            </a:extLst>
          </p:cNvPr>
          <p:cNvSpPr txBox="1">
            <a:spLocks noGrp="1"/>
          </p:cNvSpPr>
          <p:nvPr>
            <p:ph type="title"/>
          </p:nvPr>
        </p:nvSpPr>
        <p:spPr>
          <a:xfrm>
            <a:off x="0" y="274510"/>
            <a:ext cx="12192000" cy="47513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NorthSTAR Contact Actions Window</a:t>
            </a:r>
          </a:p>
        </p:txBody>
      </p:sp>
      <p:sp>
        <p:nvSpPr>
          <p:cNvPr id="6" name="TextBox 5">
            <a:extLst>
              <a:ext uri="{FF2B5EF4-FFF2-40B4-BE49-F238E27FC236}">
                <a16:creationId xmlns:a16="http://schemas.microsoft.com/office/drawing/2014/main" id="{6954264C-3430-465B-BB3F-0B3BE453CF89}"/>
              </a:ext>
            </a:extLst>
          </p:cNvPr>
          <p:cNvSpPr txBox="1"/>
          <p:nvPr/>
        </p:nvSpPr>
        <p:spPr>
          <a:xfrm>
            <a:off x="195399" y="6414334"/>
            <a:ext cx="1306195" cy="246380"/>
          </a:xfrm>
          <a:prstGeom prst="rect">
            <a:avLst/>
          </a:prstGeom>
          <a:noFill/>
        </p:spPr>
        <p:txBody>
          <a:bodyPr wrap="square" rtlCol="0">
            <a:spAutoFit/>
          </a:bodyPr>
          <a:lstStyle/>
          <a:p>
            <a:pPr marL="0" marR="0">
              <a:spcBef>
                <a:spcPts val="0"/>
              </a:spcBef>
              <a:spcAft>
                <a:spcPts val="0"/>
              </a:spcAft>
            </a:pPr>
            <a:r>
              <a:rPr lang="en-US" sz="1000" b="1" kern="1200" dirty="0">
                <a:solidFill>
                  <a:srgbClr val="FFFFFF"/>
                </a:solidFill>
                <a:effectLst/>
                <a:highlight>
                  <a:srgbClr val="000000"/>
                </a:highlight>
                <a:latin typeface="Calibri" panose="020F0502020204030204" pitchFamily="34" charset="0"/>
                <a:ea typeface="Times New Roman" panose="02020603050405020304" pitchFamily="18" charset="0"/>
                <a:cs typeface="Times New Roman" panose="02020603050405020304" pitchFamily="18" charset="0"/>
              </a:rPr>
              <a:t>Mod 2 Slide 2.7</a:t>
            </a:r>
            <a:endParaRPr lang="en-US" sz="1200" dirty="0">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9B32C65A-4ED8-49A7-8027-FF6F8C334AC0}"/>
              </a:ext>
            </a:extLst>
          </p:cNvPr>
          <p:cNvGrpSpPr/>
          <p:nvPr/>
        </p:nvGrpSpPr>
        <p:grpSpPr>
          <a:xfrm>
            <a:off x="492590" y="3380637"/>
            <a:ext cx="306705" cy="271145"/>
            <a:chOff x="0" y="0"/>
            <a:chExt cx="465716" cy="459142"/>
          </a:xfrm>
        </p:grpSpPr>
        <p:sp>
          <p:nvSpPr>
            <p:cNvPr id="8" name="Flowchart: Connector 7">
              <a:extLst>
                <a:ext uri="{FF2B5EF4-FFF2-40B4-BE49-F238E27FC236}">
                  <a16:creationId xmlns:a16="http://schemas.microsoft.com/office/drawing/2014/main" id="{74F43EF7-6DC8-4713-B62C-D6D52E3899DA}"/>
                </a:ext>
              </a:extLst>
            </p:cNvPr>
            <p:cNvSpPr/>
            <p:nvPr/>
          </p:nvSpPr>
          <p:spPr>
            <a:xfrm>
              <a:off x="0" y="0"/>
              <a:ext cx="465716" cy="459142"/>
            </a:xfrm>
            <a:prstGeom prst="flowChartConnector">
              <a:avLst/>
            </a:prstGeom>
            <a:solidFill>
              <a:schemeClr val="accent6">
                <a:lumMod val="60000"/>
                <a:lumOff val="40000"/>
              </a:schemeClr>
            </a:solid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14">
              <a:extLst>
                <a:ext uri="{FF2B5EF4-FFF2-40B4-BE49-F238E27FC236}">
                  <a16:creationId xmlns:a16="http://schemas.microsoft.com/office/drawing/2014/main" id="{66214798-C9DE-4567-A1B5-8EAEF93ACAB9}"/>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p:txBody>
        </p:sp>
      </p:grpSp>
      <p:sp>
        <p:nvSpPr>
          <p:cNvPr id="10" name="TextBox 9">
            <a:extLst>
              <a:ext uri="{FF2B5EF4-FFF2-40B4-BE49-F238E27FC236}">
                <a16:creationId xmlns:a16="http://schemas.microsoft.com/office/drawing/2014/main" id="{EBFC0FDB-E67D-4EEA-97E0-2AC83E3EEBB9}"/>
              </a:ext>
            </a:extLst>
          </p:cNvPr>
          <p:cNvSpPr txBox="1"/>
          <p:nvPr/>
        </p:nvSpPr>
        <p:spPr>
          <a:xfrm>
            <a:off x="790945" y="3346933"/>
            <a:ext cx="2165911"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New contact is added</a:t>
            </a:r>
          </a:p>
        </p:txBody>
      </p:sp>
      <p:pic>
        <p:nvPicPr>
          <p:cNvPr id="11" name="Graphic 10" descr="Arrow: Slight curve">
            <a:extLst>
              <a:ext uri="{FF2B5EF4-FFF2-40B4-BE49-F238E27FC236}">
                <a16:creationId xmlns:a16="http://schemas.microsoft.com/office/drawing/2014/main" id="{EAC99D71-7E95-41B5-A02E-6E0C8D893C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17543">
            <a:off x="2049276" y="3814592"/>
            <a:ext cx="1868644" cy="594485"/>
          </a:xfrm>
          <a:prstGeom prst="rect">
            <a:avLst/>
          </a:prstGeom>
        </p:spPr>
      </p:pic>
      <p:pic>
        <p:nvPicPr>
          <p:cNvPr id="12" name="Graphic 11" descr="Arrow: Slight curve">
            <a:extLst>
              <a:ext uri="{FF2B5EF4-FFF2-40B4-BE49-F238E27FC236}">
                <a16:creationId xmlns:a16="http://schemas.microsoft.com/office/drawing/2014/main" id="{16FB7BF2-58B8-4903-998C-15F82BE397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592184">
            <a:off x="8444734" y="3909675"/>
            <a:ext cx="1456942" cy="594485"/>
          </a:xfrm>
          <a:prstGeom prst="rect">
            <a:avLst/>
          </a:prstGeom>
        </p:spPr>
      </p:pic>
      <p:grpSp>
        <p:nvGrpSpPr>
          <p:cNvPr id="13" name="Group 12">
            <a:extLst>
              <a:ext uri="{FF2B5EF4-FFF2-40B4-BE49-F238E27FC236}">
                <a16:creationId xmlns:a16="http://schemas.microsoft.com/office/drawing/2014/main" id="{ABCD879E-F2D1-4041-AE65-DB6DAD645A9E}"/>
              </a:ext>
            </a:extLst>
          </p:cNvPr>
          <p:cNvGrpSpPr/>
          <p:nvPr/>
        </p:nvGrpSpPr>
        <p:grpSpPr>
          <a:xfrm>
            <a:off x="9733559" y="3710021"/>
            <a:ext cx="306705" cy="271145"/>
            <a:chOff x="0" y="0"/>
            <a:chExt cx="465716" cy="459142"/>
          </a:xfrm>
        </p:grpSpPr>
        <p:sp>
          <p:nvSpPr>
            <p:cNvPr id="14" name="Flowchart: Connector 13">
              <a:extLst>
                <a:ext uri="{FF2B5EF4-FFF2-40B4-BE49-F238E27FC236}">
                  <a16:creationId xmlns:a16="http://schemas.microsoft.com/office/drawing/2014/main" id="{36F1EF59-FB79-455D-86DD-7B5FB9AE0C58}"/>
                </a:ext>
              </a:extLst>
            </p:cNvPr>
            <p:cNvSpPr/>
            <p:nvPr/>
          </p:nvSpPr>
          <p:spPr>
            <a:xfrm>
              <a:off x="0" y="0"/>
              <a:ext cx="465716" cy="459142"/>
            </a:xfrm>
            <a:prstGeom prst="flowChartConnector">
              <a:avLst/>
            </a:prstGeom>
            <a:solidFill>
              <a:srgbClr val="70AD47">
                <a:lumMod val="60000"/>
                <a:lumOff val="40000"/>
              </a:srgbClr>
            </a:solidFill>
            <a:ln w="47625" cap="flat" cmpd="sng" algn="ctr">
              <a:solidFill>
                <a:srgbClr val="7030A0"/>
              </a:solidFill>
              <a:prstDash val="solid"/>
              <a:miter lim="800000"/>
            </a:ln>
            <a:effectLst/>
          </p:spPr>
          <p:txBody>
            <a:bodyPr rtlCol="0" anchor="ctr"/>
            <a:lstStyle/>
            <a:p>
              <a:endParaRPr lang="en-US"/>
            </a:p>
          </p:txBody>
        </p:sp>
        <p:sp>
          <p:nvSpPr>
            <p:cNvPr id="15" name="TextBox 14">
              <a:extLst>
                <a:ext uri="{FF2B5EF4-FFF2-40B4-BE49-F238E27FC236}">
                  <a16:creationId xmlns:a16="http://schemas.microsoft.com/office/drawing/2014/main" id="{CC804221-535F-484B-8DB6-C35550FECD37}"/>
                </a:ext>
              </a:extLst>
            </p:cNvPr>
            <p:cNvSpPr txBox="1"/>
            <p:nvPr/>
          </p:nvSpPr>
          <p:spPr>
            <a:xfrm>
              <a:off x="34885" y="2986"/>
              <a:ext cx="392974" cy="438560"/>
            </a:xfrm>
            <a:prstGeom prst="rect">
              <a:avLst/>
            </a:prstGeom>
            <a:noFill/>
          </p:spPr>
          <p:txBody>
            <a:bodyPr wrap="square" rtlCol="0">
              <a:noAutofit/>
            </a:bodyPr>
            <a:lstStyle/>
            <a:p>
              <a:pPr marL="0" marR="0">
                <a:spcBef>
                  <a:spcPts val="0"/>
                </a:spcBef>
                <a:spcAft>
                  <a:spcPts val="0"/>
                </a:spcAft>
              </a:pPr>
              <a:r>
                <a:rPr lang="en-US" sz="1400" b="1" kern="1200">
                  <a:solidFill>
                    <a:srgbClr val="000000"/>
                  </a:solidFill>
                  <a:effectLst/>
                  <a:latin typeface="Arial" panose="020B060402020202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grpSp>
      <p:sp>
        <p:nvSpPr>
          <p:cNvPr id="16" name="TextBox 15">
            <a:extLst>
              <a:ext uri="{FF2B5EF4-FFF2-40B4-BE49-F238E27FC236}">
                <a16:creationId xmlns:a16="http://schemas.microsoft.com/office/drawing/2014/main" id="{856CDEBD-C68D-4430-BC33-22BB22C37310}"/>
              </a:ext>
            </a:extLst>
          </p:cNvPr>
          <p:cNvSpPr txBox="1"/>
          <p:nvPr/>
        </p:nvSpPr>
        <p:spPr>
          <a:xfrm>
            <a:off x="10150989" y="3685487"/>
            <a:ext cx="1705711" cy="33855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cs typeface="Times New Roman" panose="02020603050405020304" pitchFamily="18" charset="0"/>
              </a:rPr>
              <a:t>Contact Actions</a:t>
            </a:r>
          </a:p>
        </p:txBody>
      </p:sp>
    </p:spTree>
    <p:extLst>
      <p:ext uri="{BB962C8B-B14F-4D97-AF65-F5344CB8AC3E}">
        <p14:creationId xmlns:p14="http://schemas.microsoft.com/office/powerpoint/2010/main" val="2369696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7778</TotalTime>
  <Words>495</Words>
  <Application>Microsoft Office PowerPoint</Application>
  <PresentationFormat>Widescreen</PresentationFormat>
  <Paragraphs>117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NorthSTAR Bond Issuance Functions</vt:lpstr>
      <vt:lpstr>PowerPoint Presentation</vt:lpstr>
      <vt:lpstr>PowerPoint Presentation</vt:lpstr>
      <vt:lpstr>NorthSTAR Online Forms</vt:lpstr>
      <vt:lpstr>NorthSTAR Bond Information Page</vt:lpstr>
      <vt:lpstr>NorthSTAR Operator Information Page</vt:lpstr>
      <vt:lpstr>NorthSTAR add new contact window</vt:lpstr>
      <vt:lpstr>NorthSTAR Contact Actions Window</vt:lpstr>
      <vt:lpstr>NorthSTAR Bond Information Screen</vt:lpstr>
      <vt:lpstr>NorthSTAR Bond Information Window</vt:lpstr>
      <vt:lpstr>NorthSTAR Bond Purpose Selection Options – Single Bond Type </vt:lpstr>
      <vt:lpstr>NorthSTAR Bond Purpose Selection Options – Blanket Bond Type </vt:lpstr>
      <vt:lpstr>NorthSTAR Instrument Information Screen</vt:lpstr>
      <vt:lpstr>NorthSTAR Well/Facility Information Screen</vt:lpstr>
      <vt:lpstr>NorthSTAR Upload Document Screen</vt:lpstr>
      <vt:lpstr>NorthSTAR Form Acknowledgement</vt:lpstr>
      <vt:lpstr>NorthSTAR Form Submission Confirmation</vt:lpstr>
      <vt:lpstr>NorthSTAR Form Review</vt:lpstr>
      <vt:lpstr>NorthSTAR Select bond for review</vt:lpstr>
      <vt:lpstr>NorthSTAR Review Bond Detail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Jacobsen, Dan E.</dc:creator>
  <cp:lastModifiedBy>Jacobsen, Dan E.</cp:lastModifiedBy>
  <cp:revision>86</cp:revision>
  <dcterms:created xsi:type="dcterms:W3CDTF">2019-02-21T14:56:20Z</dcterms:created>
  <dcterms:modified xsi:type="dcterms:W3CDTF">2019-02-27T00:39:23Z</dcterms:modified>
</cp:coreProperties>
</file>